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8"/>
  </p:notesMasterIdLst>
  <p:sldIdLst>
    <p:sldId id="290" r:id="rId2"/>
    <p:sldId id="289" r:id="rId3"/>
    <p:sldId id="292" r:id="rId4"/>
    <p:sldId id="355" r:id="rId5"/>
    <p:sldId id="279" r:id="rId6"/>
    <p:sldId id="291" r:id="rId7"/>
    <p:sldId id="298" r:id="rId8"/>
    <p:sldId id="272" r:id="rId9"/>
    <p:sldId id="299" r:id="rId10"/>
    <p:sldId id="295" r:id="rId11"/>
    <p:sldId id="296" r:id="rId12"/>
    <p:sldId id="274" r:id="rId13"/>
    <p:sldId id="356" r:id="rId14"/>
    <p:sldId id="301" r:id="rId15"/>
    <p:sldId id="343" r:id="rId16"/>
    <p:sldId id="328" r:id="rId17"/>
    <p:sldId id="329" r:id="rId18"/>
    <p:sldId id="330" r:id="rId19"/>
    <p:sldId id="331" r:id="rId20"/>
    <p:sldId id="344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342" r:id="rId32"/>
    <p:sldId id="325" r:id="rId33"/>
    <p:sldId id="2145707307" r:id="rId34"/>
    <p:sldId id="2145707401" r:id="rId35"/>
    <p:sldId id="2145707400" r:id="rId36"/>
    <p:sldId id="2145707408" r:id="rId37"/>
    <p:sldId id="2145707403" r:id="rId38"/>
    <p:sldId id="2145707404" r:id="rId39"/>
    <p:sldId id="2145707405" r:id="rId40"/>
    <p:sldId id="2145707406" r:id="rId41"/>
    <p:sldId id="2145707407" r:id="rId42"/>
    <p:sldId id="2145707399" r:id="rId43"/>
    <p:sldId id="2145707410" r:id="rId44"/>
    <p:sldId id="2145707424" r:id="rId45"/>
    <p:sldId id="2145707423" r:id="rId46"/>
    <p:sldId id="326" r:id="rId47"/>
    <p:sldId id="2145707379" r:id="rId48"/>
    <p:sldId id="2145707422" r:id="rId49"/>
    <p:sldId id="2145707417" r:id="rId50"/>
    <p:sldId id="2145707418" r:id="rId51"/>
    <p:sldId id="2145707425" r:id="rId52"/>
    <p:sldId id="2145707419" r:id="rId53"/>
    <p:sldId id="2145707426" r:id="rId54"/>
    <p:sldId id="2145707420" r:id="rId55"/>
    <p:sldId id="2145707427" r:id="rId56"/>
    <p:sldId id="2145707421" r:id="rId57"/>
    <p:sldId id="345" r:id="rId58"/>
    <p:sldId id="346" r:id="rId59"/>
    <p:sldId id="347" r:id="rId60"/>
    <p:sldId id="348" r:id="rId61"/>
    <p:sldId id="349" r:id="rId62"/>
    <p:sldId id="350" r:id="rId63"/>
    <p:sldId id="351" r:id="rId64"/>
    <p:sldId id="353" r:id="rId65"/>
    <p:sldId id="354" r:id="rId66"/>
    <p:sldId id="357" r:id="rId67"/>
  </p:sldIdLst>
  <p:sldSz cx="9144000" cy="5143500" type="screen16x9"/>
  <p:notesSz cx="6807200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6" autoAdjust="0"/>
    <p:restoredTop sz="94302" autoAdjust="0"/>
  </p:normalViewPr>
  <p:slideViewPr>
    <p:cSldViewPr>
      <p:cViewPr varScale="1">
        <p:scale>
          <a:sx n="142" d="100"/>
          <a:sy n="142" d="100"/>
        </p:scale>
        <p:origin x="720" y="126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95465-A691-4280-BC29-1E0C240EF85A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5125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68C29-A93F-4708-850D-F9B5BAA2A9A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E8E0B-723A-4912-9A3B-D17525CF9A9A}" type="slidenum">
              <a:rPr lang="ru-RU" smtClean="0"/>
              <a:pPr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29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E8E0B-723A-4912-9A3B-D17525CF9A9A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29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E8E0B-723A-4912-9A3B-D17525CF9A9A}" type="slidenum">
              <a:rPr lang="ru-RU" smtClean="0"/>
              <a:pPr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29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E8E0B-723A-4912-9A3B-D17525CF9A9A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29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E8E0B-723A-4912-9A3B-D17525CF9A9A}" type="slidenum">
              <a:rPr lang="ru-RU" smtClean="0"/>
              <a:pPr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29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E8E0B-723A-4912-9A3B-D17525CF9A9A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29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E8E0B-723A-4912-9A3B-D17525CF9A9A}" type="slidenum">
              <a:rPr lang="ru-RU" smtClean="0"/>
              <a:pPr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295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E8E0B-723A-4912-9A3B-D17525CF9A9A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929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37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98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608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12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002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08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626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148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699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274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96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4F5E1-C7D8-4E44-8EE3-47B6BFC0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BC942F7-8750-4D4B-883A-8DE562AAB5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6466A-A062-4EA8-869F-F58765B31057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8052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ручной ввод 11">
            <a:extLst>
              <a:ext uri="{FF2B5EF4-FFF2-40B4-BE49-F238E27FC236}">
                <a16:creationId xmlns:a16="http://schemas.microsoft.com/office/drawing/2014/main" id="{76325890-A136-46CE-9754-366EA641016C}"/>
              </a:ext>
            </a:extLst>
          </p:cNvPr>
          <p:cNvSpPr/>
          <p:nvPr userDrawn="1"/>
        </p:nvSpPr>
        <p:spPr>
          <a:xfrm flipV="1">
            <a:off x="5695950" y="0"/>
            <a:ext cx="3448050" cy="457200"/>
          </a:xfrm>
          <a:prstGeom prst="flowChartManualInput">
            <a:avLst/>
          </a:prstGeom>
          <a:solidFill>
            <a:srgbClr val="0277BF"/>
          </a:solidFill>
          <a:ln w="50800">
            <a:solidFill>
              <a:srgbClr val="67B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86600" y="4872038"/>
            <a:ext cx="2057400" cy="273844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  <a:latin typeface="TT Norms Regular" panose="02000503030000020003" pitchFamily="2" charset="-52"/>
              </a:defRPr>
            </a:lvl1pPr>
          </a:lstStyle>
          <a:p>
            <a:fld id="{C426466A-A062-4EA8-869F-F58765B310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E0C4E38-8873-411E-AB45-5C493E32B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950" y="-11540"/>
            <a:ext cx="344805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marL="0" lvl="0" algn="r"/>
            <a:r>
              <a:rPr lang="ru-RU" dirty="0"/>
              <a:t>Образец заголовка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ручной ввод 11">
            <a:extLst>
              <a:ext uri="{FF2B5EF4-FFF2-40B4-BE49-F238E27FC236}">
                <a16:creationId xmlns:a16="http://schemas.microsoft.com/office/drawing/2014/main" id="{76325890-A136-46CE-9754-366EA641016C}"/>
              </a:ext>
            </a:extLst>
          </p:cNvPr>
          <p:cNvSpPr/>
          <p:nvPr userDrawn="1"/>
        </p:nvSpPr>
        <p:spPr>
          <a:xfrm flipV="1">
            <a:off x="5695950" y="0"/>
            <a:ext cx="3448050" cy="457200"/>
          </a:xfrm>
          <a:prstGeom prst="flowChartManualInput">
            <a:avLst/>
          </a:prstGeom>
          <a:solidFill>
            <a:srgbClr val="0277BF"/>
          </a:solidFill>
          <a:ln w="50800">
            <a:solidFill>
              <a:srgbClr val="67B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86600" y="4872038"/>
            <a:ext cx="2057400" cy="273844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  <a:latin typeface="TT Norms Regular" panose="02000503030000020003" pitchFamily="2" charset="-52"/>
              </a:defRPr>
            </a:lvl1pPr>
          </a:lstStyle>
          <a:p>
            <a:fld id="{C426466A-A062-4EA8-869F-F58765B310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E0C4E38-8873-411E-AB45-5C493E32B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950" y="-11540"/>
            <a:ext cx="344805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marL="0" lvl="0" algn="r"/>
            <a:r>
              <a:rPr lang="ru-RU" dirty="0"/>
              <a:t>Образец заголовка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ручной ввод 11">
            <a:extLst>
              <a:ext uri="{FF2B5EF4-FFF2-40B4-BE49-F238E27FC236}">
                <a16:creationId xmlns:a16="http://schemas.microsoft.com/office/drawing/2014/main" id="{76325890-A136-46CE-9754-366EA641016C}"/>
              </a:ext>
            </a:extLst>
          </p:cNvPr>
          <p:cNvSpPr/>
          <p:nvPr userDrawn="1"/>
        </p:nvSpPr>
        <p:spPr>
          <a:xfrm flipV="1">
            <a:off x="5695950" y="0"/>
            <a:ext cx="3448050" cy="457200"/>
          </a:xfrm>
          <a:prstGeom prst="flowChartManualInput">
            <a:avLst/>
          </a:prstGeom>
          <a:solidFill>
            <a:srgbClr val="0277BF"/>
          </a:solidFill>
          <a:ln w="50800">
            <a:solidFill>
              <a:srgbClr val="67B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86600" y="4872038"/>
            <a:ext cx="2057400" cy="273844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  <a:latin typeface="TT Norms Regular" panose="02000503030000020003" pitchFamily="2" charset="-52"/>
              </a:defRPr>
            </a:lvl1pPr>
          </a:lstStyle>
          <a:p>
            <a:fld id="{C426466A-A062-4EA8-869F-F58765B310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E0C4E38-8873-411E-AB45-5C493E32B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950" y="-11540"/>
            <a:ext cx="344805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marL="0" lvl="0" algn="r"/>
            <a:r>
              <a:rPr lang="ru-RU" dirty="0"/>
              <a:t>Образец заголовка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ручной ввод 11">
            <a:extLst>
              <a:ext uri="{FF2B5EF4-FFF2-40B4-BE49-F238E27FC236}">
                <a16:creationId xmlns:a16="http://schemas.microsoft.com/office/drawing/2014/main" id="{76325890-A136-46CE-9754-366EA641016C}"/>
              </a:ext>
            </a:extLst>
          </p:cNvPr>
          <p:cNvSpPr/>
          <p:nvPr userDrawn="1"/>
        </p:nvSpPr>
        <p:spPr>
          <a:xfrm flipV="1">
            <a:off x="5695950" y="0"/>
            <a:ext cx="3448050" cy="457200"/>
          </a:xfrm>
          <a:prstGeom prst="flowChartManualInput">
            <a:avLst/>
          </a:prstGeom>
          <a:solidFill>
            <a:srgbClr val="0277BF"/>
          </a:solidFill>
          <a:ln w="50800">
            <a:solidFill>
              <a:srgbClr val="67B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86600" y="4872038"/>
            <a:ext cx="2057400" cy="273844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  <a:latin typeface="TT Norms Regular" panose="02000503030000020003" pitchFamily="2" charset="-52"/>
              </a:defRPr>
            </a:lvl1pPr>
          </a:lstStyle>
          <a:p>
            <a:fld id="{C426466A-A062-4EA8-869F-F58765B310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E0C4E38-8873-411E-AB45-5C493E32B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950" y="-11540"/>
            <a:ext cx="344805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marL="0" lvl="0" algn="r"/>
            <a:r>
              <a:rPr lang="ru-RU" dirty="0"/>
              <a:t>Образец заголовка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ручной ввод 11">
            <a:extLst>
              <a:ext uri="{FF2B5EF4-FFF2-40B4-BE49-F238E27FC236}">
                <a16:creationId xmlns:a16="http://schemas.microsoft.com/office/drawing/2014/main" id="{76325890-A136-46CE-9754-366EA641016C}"/>
              </a:ext>
            </a:extLst>
          </p:cNvPr>
          <p:cNvSpPr/>
          <p:nvPr userDrawn="1"/>
        </p:nvSpPr>
        <p:spPr>
          <a:xfrm flipV="1">
            <a:off x="5695950" y="0"/>
            <a:ext cx="3448050" cy="457200"/>
          </a:xfrm>
          <a:prstGeom prst="flowChartManualInput">
            <a:avLst/>
          </a:prstGeom>
          <a:solidFill>
            <a:srgbClr val="0277BF"/>
          </a:solidFill>
          <a:ln w="50800">
            <a:solidFill>
              <a:srgbClr val="67B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86600" y="4872038"/>
            <a:ext cx="2057400" cy="273844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  <a:latin typeface="TT Norms Regular" panose="02000503030000020003" pitchFamily="2" charset="-52"/>
              </a:defRPr>
            </a:lvl1pPr>
          </a:lstStyle>
          <a:p>
            <a:fld id="{C426466A-A062-4EA8-869F-F58765B310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E0C4E38-8873-411E-AB45-5C493E32B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950" y="-11540"/>
            <a:ext cx="344805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marL="0" lvl="0" algn="r"/>
            <a:r>
              <a:rPr lang="ru-RU" dirty="0"/>
              <a:t>Образец заголовка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ручной ввод 11">
            <a:extLst>
              <a:ext uri="{FF2B5EF4-FFF2-40B4-BE49-F238E27FC236}">
                <a16:creationId xmlns:a16="http://schemas.microsoft.com/office/drawing/2014/main" id="{76325890-A136-46CE-9754-366EA641016C}"/>
              </a:ext>
            </a:extLst>
          </p:cNvPr>
          <p:cNvSpPr/>
          <p:nvPr userDrawn="1"/>
        </p:nvSpPr>
        <p:spPr>
          <a:xfrm flipV="1">
            <a:off x="5695950" y="0"/>
            <a:ext cx="3448050" cy="457200"/>
          </a:xfrm>
          <a:prstGeom prst="flowChartManualInput">
            <a:avLst/>
          </a:prstGeom>
          <a:solidFill>
            <a:srgbClr val="0277BF"/>
          </a:solidFill>
          <a:ln w="50800">
            <a:solidFill>
              <a:srgbClr val="67B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86600" y="4872038"/>
            <a:ext cx="2057400" cy="273844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  <a:latin typeface="TT Norms Regular" panose="02000503030000020003" pitchFamily="2" charset="-52"/>
              </a:defRPr>
            </a:lvl1pPr>
          </a:lstStyle>
          <a:p>
            <a:fld id="{C426466A-A062-4EA8-869F-F58765B310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E0C4E38-8873-411E-AB45-5C493E32B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950" y="-11540"/>
            <a:ext cx="344805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marL="0" lvl="0" algn="r"/>
            <a:r>
              <a:rPr lang="ru-RU" dirty="0"/>
              <a:t>Образец заголовка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ручной ввод 11">
            <a:extLst>
              <a:ext uri="{FF2B5EF4-FFF2-40B4-BE49-F238E27FC236}">
                <a16:creationId xmlns:a16="http://schemas.microsoft.com/office/drawing/2014/main" id="{76325890-A136-46CE-9754-366EA641016C}"/>
              </a:ext>
            </a:extLst>
          </p:cNvPr>
          <p:cNvSpPr/>
          <p:nvPr userDrawn="1"/>
        </p:nvSpPr>
        <p:spPr>
          <a:xfrm flipV="1">
            <a:off x="5695950" y="0"/>
            <a:ext cx="3448050" cy="457200"/>
          </a:xfrm>
          <a:prstGeom prst="flowChartManualInput">
            <a:avLst/>
          </a:prstGeom>
          <a:solidFill>
            <a:srgbClr val="0277BF"/>
          </a:solidFill>
          <a:ln w="50800">
            <a:solidFill>
              <a:srgbClr val="67B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86600" y="4872038"/>
            <a:ext cx="2057400" cy="273844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  <a:latin typeface="TT Norms Regular" panose="02000503030000020003" pitchFamily="2" charset="-52"/>
              </a:defRPr>
            </a:lvl1pPr>
          </a:lstStyle>
          <a:p>
            <a:fld id="{C426466A-A062-4EA8-869F-F58765B310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E0C4E38-8873-411E-AB45-5C493E32B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950" y="-11540"/>
            <a:ext cx="344805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marL="0" lvl="0" algn="r"/>
            <a:r>
              <a:rPr lang="ru-RU" dirty="0"/>
              <a:t>Образец заголовка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Блок-схема: ручной ввод 11">
            <a:extLst>
              <a:ext uri="{FF2B5EF4-FFF2-40B4-BE49-F238E27FC236}">
                <a16:creationId xmlns:a16="http://schemas.microsoft.com/office/drawing/2014/main" id="{76325890-A136-46CE-9754-366EA641016C}"/>
              </a:ext>
            </a:extLst>
          </p:cNvPr>
          <p:cNvSpPr/>
          <p:nvPr userDrawn="1"/>
        </p:nvSpPr>
        <p:spPr>
          <a:xfrm flipV="1">
            <a:off x="5695950" y="0"/>
            <a:ext cx="3448050" cy="457200"/>
          </a:xfrm>
          <a:prstGeom prst="flowChartManualInput">
            <a:avLst/>
          </a:prstGeom>
          <a:solidFill>
            <a:srgbClr val="0277BF"/>
          </a:solidFill>
          <a:ln w="50800">
            <a:solidFill>
              <a:srgbClr val="67BD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86600" y="4872038"/>
            <a:ext cx="2057400" cy="273844"/>
          </a:xfrm>
        </p:spPr>
        <p:txBody>
          <a:bodyPr/>
          <a:lstStyle>
            <a:lvl1pPr>
              <a:defRPr sz="1200" baseline="0">
                <a:solidFill>
                  <a:schemeClr val="tx1"/>
                </a:solidFill>
                <a:latin typeface="TT Norms Regular" panose="02000503030000020003" pitchFamily="2" charset="-52"/>
              </a:defRPr>
            </a:lvl1pPr>
          </a:lstStyle>
          <a:p>
            <a:fld id="{C426466A-A062-4EA8-869F-F58765B31057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E0C4E38-8873-411E-AB45-5C493E32B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950" y="-11540"/>
            <a:ext cx="344805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marL="0" lvl="0" algn="r"/>
            <a:r>
              <a:rPr lang="ru-RU" dirty="0"/>
              <a:t>Образец заголовка</a:t>
            </a:r>
            <a:endParaRPr lang="uk-UA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466" y="1191"/>
          <a:ext cx="1466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" y="1191"/>
                        <a:ext cx="1466" cy="11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46539" cy="119063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1800" b="0" i="0" baseline="0" dirty="0">
              <a:solidFill>
                <a:srgbClr val="FFFFFF"/>
              </a:solidFill>
              <a:latin typeface="Trebuchet MS" panose="020B0603020202020204" pitchFamily="34" charset="0"/>
              <a:ea typeface="+mj-ea"/>
              <a:cs typeface="+mj-cs"/>
              <a:sym typeface="Trebuchet MS" panose="020B0603020202020204" pitchFamily="34" charset="0"/>
            </a:endParaRPr>
          </a:p>
        </p:txBody>
      </p:sp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581538" y="467101"/>
            <a:ext cx="7982031" cy="207749"/>
          </a:xfrm>
        </p:spPr>
        <p:txBody>
          <a:bodyPr/>
          <a:lstStyle>
            <a:lvl1pPr>
              <a:defRPr>
                <a:solidFill>
                  <a:srgbClr val="37414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3890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6C9E-A1BB-4231-A32E-50A779AE1024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9E809-69F0-44CF-9E52-6E29EC0A71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922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3" r:id="rId19"/>
    <p:sldLayoutId id="2147483694" r:id="rId20"/>
    <p:sldLayoutId id="2147483695" r:id="rId2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osreestr.tatarstan.ru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8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C:\Users\AppData\Local\Temp\7zO42ABC50F\GKUZU_d79eef8b-b365-4b20-b102-2ac3ce58892f.xml" TargetMode="Externa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4.jpeg"/><Relationship Id="rId4" Type="http://schemas.openxmlformats.org/officeDocument/2006/relationships/hyperlink" Target="file:///C:\Users\IvanovaOM\Downloads\GKUZU_e33c501a-ca89-409a-ac00-86c70f772a1a.x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4.jpe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6.png"/><Relationship Id="rId4" Type="http://schemas.openxmlformats.org/officeDocument/2006/relationships/image" Target="../media/image3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4.emf"/><Relationship Id="rId4" Type="http://schemas.openxmlformats.org/officeDocument/2006/relationships/image" Target="../media/image3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1.jpeg"/><Relationship Id="rId4" Type="http://schemas.openxmlformats.org/officeDocument/2006/relationships/hyperlink" Target="http://www.consultant.ru/document/cons_doc_LAW_182661/f6fe316584e24017e857963f7bbf028432485f08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3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hyperlink" Target="https://goo.su/5YMp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7.png"/><Relationship Id="rId4" Type="http://schemas.openxmlformats.org/officeDocument/2006/relationships/hyperlink" Target="mailto:dost@16.kadastr.ru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7.png"/><Relationship Id="rId4" Type="http://schemas.openxmlformats.org/officeDocument/2006/relationships/hyperlink" Target="mailto:dost@16.kadastr.ru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1.jpeg"/><Relationship Id="rId4" Type="http://schemas.openxmlformats.org/officeDocument/2006/relationships/hyperlink" Target="https://goo.su/5YMp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3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1115616" y="4659982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28506" y="0"/>
            <a:ext cx="1519158" cy="7244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0" y="1995686"/>
            <a:ext cx="3923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« Актуальные проблемы деятельности кадастровых инженеров»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163564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Семинар</a:t>
            </a: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</p:spTree>
    <p:extLst>
      <p:ext uri="{BB962C8B-B14F-4D97-AF65-F5344CB8AC3E}">
        <p14:creationId xmlns:p14="http://schemas.microsoft.com/office/powerpoint/2010/main" val="3969987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683568" y="4731990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107504" y="0"/>
            <a:ext cx="1466989" cy="6995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-108520" y="1680359"/>
            <a:ext cx="3923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« Перспективы </a:t>
            </a:r>
          </a:p>
          <a:p>
            <a:pPr algn="r"/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развития учетной сферы. Взаимодействие </a:t>
            </a:r>
            <a:r>
              <a:rPr lang="ru-RU" sz="2000" b="1" dirty="0" err="1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Росреестра</a:t>
            </a:r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 и кадастровых инженеров»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113159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4DC9430-AB4A-AA4E-A868-60BF991B5770}"/>
              </a:ext>
            </a:extLst>
          </p:cNvPr>
          <p:cNvSpPr/>
          <p:nvPr/>
        </p:nvSpPr>
        <p:spPr>
          <a:xfrm>
            <a:off x="1259632" y="3435846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Заместитель руководителя</a:t>
            </a:r>
          </a:p>
          <a:p>
            <a:pPr algn="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Управления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Росреестра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Республике Татарстан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41A9E3A-1DD9-EB41-92E6-BCD89A6885D2}"/>
              </a:ext>
            </a:extLst>
          </p:cNvPr>
          <p:cNvSpPr/>
          <p:nvPr/>
        </p:nvSpPr>
        <p:spPr>
          <a:xfrm>
            <a:off x="1259632" y="3147814"/>
            <a:ext cx="30243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Артем Петрович Костин</a:t>
            </a:r>
          </a:p>
        </p:txBody>
      </p:sp>
    </p:spTree>
    <p:extLst>
      <p:ext uri="{BB962C8B-B14F-4D97-AF65-F5344CB8AC3E}">
        <p14:creationId xmlns:p14="http://schemas.microsoft.com/office/powerpoint/2010/main" val="3969987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09510"/>
            <a:ext cx="435665" cy="662040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748842" y="82101"/>
            <a:ext cx="8287654" cy="513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220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семинара для кадастровых инженеров 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771550"/>
            <a:ext cx="90271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855968"/>
          <a:ext cx="8712968" cy="4236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8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4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9334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Время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Тема выступления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itchFamily="34" charset="0"/>
                          <a:cs typeface="Arial" pitchFamily="34" charset="0"/>
                        </a:rPr>
                        <a:t>Лектор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346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Перспективы развития учетной сферы. </a:t>
                      </a:r>
                    </a:p>
                    <a:p>
                      <a:pPr algn="just"/>
                      <a:r>
                        <a:rPr lang="ru-RU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Взаимодействие </a:t>
                      </a:r>
                      <a:r>
                        <a:rPr lang="ru-RU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Росреестра</a:t>
                      </a:r>
                      <a:r>
                        <a:rPr lang="ru-RU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и кадастровых инженеров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Костин Артем Петрович – заместитель руководителя</a:t>
                      </a:r>
                      <a:r>
                        <a:rPr lang="ru-RU" sz="9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Управления </a:t>
                      </a:r>
                      <a:r>
                        <a:rPr lang="ru-RU" sz="900" b="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Росреестра</a:t>
                      </a:r>
                      <a:r>
                        <a:rPr lang="ru-RU" sz="9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по Республике Татарстан</a:t>
                      </a:r>
                      <a:endParaRPr lang="ru-RU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342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Текущая ситуация в сфере кадастра и саморегулирования кадастровой деятельности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Савельев Вадим</a:t>
                      </a:r>
                      <a:r>
                        <a:rPr lang="ru-RU" sz="9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Петрович – исполнительный директор СРО АКИ «Поволжье»</a:t>
                      </a:r>
                      <a:endParaRPr lang="ru-RU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2392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10.45</a:t>
                      </a:r>
                    </a:p>
                    <a:p>
                      <a:endParaRPr lang="ru-RU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Основные изменения в земельном законодательстве</a:t>
                      </a:r>
                    </a:p>
                    <a:p>
                      <a:endParaRPr lang="ru-RU" sz="9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900" b="0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900" b="0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ru-RU" sz="9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Основные ошибки допускаемые при подготовке межевых планов</a:t>
                      </a:r>
                      <a:endParaRPr lang="ru-RU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Галиакбаров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Нияз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Рифхатович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– начальник отдела государственного кадастрового учета и государственной регистрации прав на недвижимость №2  Управления </a:t>
                      </a:r>
                      <a:r>
                        <a:rPr lang="ru-RU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Росреестра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по Республике Татарстан</a:t>
                      </a:r>
                    </a:p>
                    <a:p>
                      <a:endParaRPr lang="ru-RU" sz="900" b="1" i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ru-RU" sz="9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Иванова Ольга Михайловна – главный специалист-эксперт 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отдела государственного кадастрового учета и государственной регистрации прав на недвижимость №2  Управления </a:t>
                      </a:r>
                      <a:r>
                        <a:rPr lang="ru-RU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Росреестра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по Республике Татарстан</a:t>
                      </a:r>
                      <a:endParaRPr lang="ru-RU" sz="9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1942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11.15</a:t>
                      </a:r>
                    </a:p>
                    <a:p>
                      <a:endParaRPr lang="ru-RU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9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dirty="0">
                          <a:solidFill>
                            <a:srgbClr val="575757"/>
                          </a:solidFill>
                          <a:latin typeface="Arial" pitchFamily="34" charset="0"/>
                          <a:cs typeface="Arial" pitchFamily="34" charset="0"/>
                        </a:rPr>
                        <a:t>Основные изменения в законодательстве в сфере государственного кадастрового учета объектов капитального строительства</a:t>
                      </a:r>
                      <a:endParaRPr lang="ru-RU" sz="900" b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>
                        <a:solidFill>
                          <a:srgbClr val="575757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>
                          <a:solidFill>
                            <a:srgbClr val="575757"/>
                          </a:solidFill>
                          <a:latin typeface="Arial" pitchFamily="34" charset="0"/>
                          <a:cs typeface="Arial" pitchFamily="34" charset="0"/>
                        </a:rPr>
                        <a:t>Анализ основных ошибок, допускаемых кадастровыми инженерами при подготовке документов по ОКС</a:t>
                      </a:r>
                      <a:endParaRPr lang="ru-RU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Сафина </a:t>
                      </a:r>
                      <a:r>
                        <a:rPr lang="ru-RU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Алсу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Шамилевна</a:t>
                      </a:r>
                      <a:r>
                        <a:rPr lang="ru-RU" sz="9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– начальник отдела 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государственного кадастрового учета и государственной регистрации прав на недвижимость №1 Управления </a:t>
                      </a:r>
                      <a:r>
                        <a:rPr lang="ru-RU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Росреестра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по Республике Татарстан</a:t>
                      </a:r>
                    </a:p>
                    <a:p>
                      <a:pPr algn="just"/>
                      <a:endParaRPr lang="ru-RU" sz="900" dirty="0">
                        <a:solidFill>
                          <a:srgbClr val="37373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ru-RU" sz="900" dirty="0">
                          <a:solidFill>
                            <a:srgbClr val="37373A"/>
                          </a:solidFill>
                          <a:latin typeface="Arial" pitchFamily="34" charset="0"/>
                          <a:cs typeface="Arial" pitchFamily="34" charset="0"/>
                        </a:rPr>
                        <a:t>Егоров Артур Егорович - г</a:t>
                      </a:r>
                      <a:r>
                        <a:rPr lang="ru-RU" sz="900" dirty="0">
                          <a:solidFill>
                            <a:srgbClr val="2E3558"/>
                          </a:solidFill>
                          <a:latin typeface="Arial" pitchFamily="34" charset="0"/>
                          <a:cs typeface="Arial" pitchFamily="34" charset="0"/>
                        </a:rPr>
                        <a:t>лавный специалист-эксперт отдела государственного кадастрового учета и государственной регистрации прав на недвижимость №1 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Управления </a:t>
                      </a:r>
                      <a:r>
                        <a:rPr lang="ru-RU" sz="9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Росреестра</a:t>
                      </a:r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по Республике Татарстан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11.45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Segoe UI" pitchFamily="34" charset="0"/>
                          <a:cs typeface="Arial" pitchFamily="34" charset="0"/>
                        </a:rPr>
                        <a:t>Оказание услуг филиалом  ФГБУ «ФКП </a:t>
                      </a:r>
                      <a:r>
                        <a:rPr lang="ru-RU" sz="9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Segoe UI" pitchFamily="34" charset="0"/>
                          <a:cs typeface="Arial" pitchFamily="34" charset="0"/>
                        </a:rPr>
                        <a:t>Росреестра</a:t>
                      </a:r>
                      <a:r>
                        <a:rPr lang="ru-RU" sz="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Segoe UI" pitchFamily="34" charset="0"/>
                          <a:cs typeface="Arial" pitchFamily="34" charset="0"/>
                        </a:rPr>
                        <a:t>» по Республике Татарстан в рамках приносящей доход деятельности</a:t>
                      </a:r>
                      <a:endParaRPr lang="ru-RU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Кузнецова Ксения Михайловна – начальник планового отдела филиала ФГБУ «ФКП</a:t>
                      </a:r>
                      <a:r>
                        <a:rPr lang="ru-RU" sz="9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Росреестра</a:t>
                      </a:r>
                      <a:r>
                        <a:rPr lang="ru-RU" sz="9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» по Республике Татарстан</a:t>
                      </a:r>
                      <a:endParaRPr lang="ru-RU" sz="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848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12.00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Круглый стол: Ответы на вопросы кадастровых инженеров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734">
                <a:tc>
                  <a:txBody>
                    <a:bodyPr/>
                    <a:lstStyle/>
                    <a:p>
                      <a:r>
                        <a:rPr lang="ru-RU" sz="9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13.00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Завершение работы семинара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683568" y="4731990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107504" y="0"/>
            <a:ext cx="1466989" cy="6995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-108520" y="1680359"/>
            <a:ext cx="3923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« Перспективы </a:t>
            </a:r>
          </a:p>
          <a:p>
            <a:pPr algn="r"/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развития учетной сферы. Взаимодействие </a:t>
            </a:r>
            <a:r>
              <a:rPr lang="ru-RU" sz="2000" b="1" dirty="0" err="1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Росреестра</a:t>
            </a:r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 и кадастровых инженеров»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113159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4DC9430-AB4A-AA4E-A868-60BF991B5770}"/>
              </a:ext>
            </a:extLst>
          </p:cNvPr>
          <p:cNvSpPr/>
          <p:nvPr/>
        </p:nvSpPr>
        <p:spPr>
          <a:xfrm>
            <a:off x="1259632" y="3435846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Заместитель руководителя</a:t>
            </a:r>
          </a:p>
          <a:p>
            <a:pPr algn="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Управления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Росреестра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Республике Татарстан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41A9E3A-1DD9-EB41-92E6-BCD89A6885D2}"/>
              </a:ext>
            </a:extLst>
          </p:cNvPr>
          <p:cNvSpPr/>
          <p:nvPr/>
        </p:nvSpPr>
        <p:spPr>
          <a:xfrm>
            <a:off x="1259632" y="3147814"/>
            <a:ext cx="30243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Артем Петрович Костин</a:t>
            </a:r>
          </a:p>
        </p:txBody>
      </p:sp>
    </p:spTree>
    <p:extLst>
      <p:ext uri="{BB962C8B-B14F-4D97-AF65-F5344CB8AC3E}">
        <p14:creationId xmlns:p14="http://schemas.microsoft.com/office/powerpoint/2010/main" val="344460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683568" y="2283718"/>
            <a:ext cx="5688632" cy="23900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7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Взаимодействие   с  </a:t>
            </a:r>
            <a:r>
              <a:rPr lang="ru-RU" sz="17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саморегулируемыми</a:t>
            </a:r>
            <a:r>
              <a:rPr lang="ru-RU" sz="17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организациями кадастровых инженеров (СРО КИ) в целях усиления контроля за профессиональной деятельностью кадастровых инженеров.                               </a:t>
            </a:r>
          </a:p>
          <a:p>
            <a:pPr marL="44450" indent="0" algn="just" defTabSz="179388">
              <a:buNone/>
            </a:pPr>
            <a:r>
              <a:rPr lang="ru-RU" sz="17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44450" indent="0" algn="just" defTabSz="179388">
              <a:buNone/>
            </a:pPr>
            <a:r>
              <a:rPr lang="ru-RU" sz="17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Формирование рейтинга эффективности и результативности деятельности кадастровых инженеров.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4855"/>
            <a:ext cx="435665" cy="662040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37829" y="856288"/>
            <a:ext cx="90271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827584" y="987574"/>
            <a:ext cx="5760640" cy="6894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- повышение качества кадастровых  работ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/>
          <a:srcRect l="67601" t="16362" r="17634" b="27361"/>
          <a:stretch/>
        </p:blipFill>
        <p:spPr>
          <a:xfrm>
            <a:off x="6740274" y="-10144"/>
            <a:ext cx="2403726" cy="5153644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748842" y="82101"/>
            <a:ext cx="7207244" cy="513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220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задачи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9512" y="2355726"/>
            <a:ext cx="429994" cy="4184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9512" y="3809530"/>
            <a:ext cx="429994" cy="4184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1707654"/>
            <a:ext cx="1340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Задачи:</a:t>
            </a:r>
            <a:r>
              <a:rPr lang="ru-RU" sz="2000" b="1" dirty="0">
                <a:solidFill>
                  <a:srgbClr val="0070C0"/>
                </a:solidFill>
              </a:rPr>
              <a:t> </a:t>
            </a:r>
            <a:endParaRPr lang="ru-RU" dirty="0"/>
          </a:p>
        </p:txBody>
      </p:sp>
      <p:pic>
        <p:nvPicPr>
          <p:cNvPr id="18" name="Рисунок 17" descr="png-clipart-white-and-green-check-logo-check-mark-emoji-computer-icons-emoticon-tick-angle-text.png"/>
          <p:cNvPicPr>
            <a:picLocks noChangeAspect="1"/>
          </p:cNvPicPr>
          <p:nvPr/>
        </p:nvPicPr>
        <p:blipFill>
          <a:blip r:embed="rId4" cstate="print"/>
          <a:srcRect l="3297" t="8197" r="3571" b="8561"/>
          <a:stretch>
            <a:fillRect/>
          </a:stretch>
        </p:blipFill>
        <p:spPr>
          <a:xfrm>
            <a:off x="251520" y="1203598"/>
            <a:ext cx="443820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809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 l="22692" t="9882" r="24500" b="15793"/>
          <a:stretch>
            <a:fillRect/>
          </a:stretch>
        </p:blipFill>
        <p:spPr bwMode="auto">
          <a:xfrm>
            <a:off x="251520" y="1923678"/>
            <a:ext cx="3456384" cy="2736304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64855"/>
            <a:ext cx="435665" cy="662040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 flipV="1">
            <a:off x="37829" y="843558"/>
            <a:ext cx="3886099" cy="12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748842" y="257979"/>
            <a:ext cx="3535126" cy="513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220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Рейтинг кадастровых</a:t>
            </a:r>
          </a:p>
          <a:p>
            <a:r>
              <a:rPr lang="ru-RU" sz="220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9512" y="141962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linkClick r:id="rId4"/>
              </a:rPr>
              <a:t>www.rosreestr.tatarstan.ru</a:t>
            </a:r>
            <a:endParaRPr lang="en-US" b="1" dirty="0"/>
          </a:p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07504" y="843559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Рейтинг ежемесячно размещается на официальном сайте Управления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4573166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900" b="1" dirty="0">
                <a:latin typeface="Arial" pitchFamily="34" charset="0"/>
                <a:cs typeface="Arial" pitchFamily="34" charset="0"/>
              </a:rPr>
              <a:t>% приостановлений и отказов** кадастрового инженера более 10 %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95936" y="4587974"/>
            <a:ext cx="432048" cy="14401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995936" y="4876006"/>
            <a:ext cx="432048" cy="14401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572000" y="4803998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900" b="1" dirty="0">
                <a:latin typeface="Arial" pitchFamily="34" charset="0"/>
                <a:cs typeface="Arial" pitchFamily="34" charset="0"/>
              </a:rPr>
              <a:t>% приостановлений и отказов** кадастрового инженера менее  5 %</a:t>
            </a:r>
            <a:endParaRPr lang="ru-RU" sz="9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3995936" y="267496"/>
          <a:ext cx="4968551" cy="4248471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05070">
                <a:tc rowSpan="3">
                  <a:txBody>
                    <a:bodyPr/>
                    <a:lstStyle/>
                    <a:p>
                      <a:pPr algn="l" fontAlgn="b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Январь - Март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7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заявлений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решений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них: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5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приостановки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отказ в учете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приостановок и отказов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75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Хакимова Резеда Ахатовна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43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Мулюков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Марат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Ривгатович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394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363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Мотыгуллин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Гумяр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Гусманович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208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189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Бусел Руслан Александрович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183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173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Ибрагимова Юлия Владимировна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165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Шимин Владислав Валерьевич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181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172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43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Аглямов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Расиль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Василович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Мутигуллина Зухра Зиннуровна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Шокурова Наталья Николаевна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Гатиятова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Елена Николаевна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975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975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Пахмутова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Елена Юрьевна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411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389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Сафиуллина Лейсан Рифгатовна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1975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Сорокин Тимур Сергеевич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103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Баширова Лейсан Галимзяновна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43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Булатов Равиль Рустамович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Филиппов Антон Николаевич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0778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Гайнутдинова Резеда Магсумзяновна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2437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Красновская Инна Игоревна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9755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Сафина Алсу Азатовна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0%</a:t>
                      </a:r>
                    </a:p>
                  </a:txBody>
                  <a:tcPr marL="5780" marR="5780" marT="57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16%</a:t>
                      </a:r>
                    </a:p>
                  </a:txBody>
                  <a:tcPr marL="5780" marR="5780" marT="57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4855"/>
            <a:ext cx="435665" cy="662040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37829" y="856288"/>
            <a:ext cx="90271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755576" y="195486"/>
            <a:ext cx="7207244" cy="513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2200" b="1" kern="0" dirty="0">
                <a:solidFill>
                  <a:srgbClr val="0077BE"/>
                </a:solidFill>
                <a:latin typeface="Arial" pitchFamily="34" charset="0"/>
                <a:cs typeface="Arial" pitchFamily="34" charset="0"/>
              </a:rPr>
              <a:t>Результаты профессиональной деятельности кадастровых инженеров</a:t>
            </a:r>
            <a:endParaRPr lang="ru-RU" sz="2200" b="1" dirty="0">
              <a:solidFill>
                <a:srgbClr val="3E7EB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E6CA2D-FBD7-4C40-9D6D-6BD5C4806A88}"/>
              </a:ext>
            </a:extLst>
          </p:cNvPr>
          <p:cNvSpPr/>
          <p:nvPr/>
        </p:nvSpPr>
        <p:spPr>
          <a:xfrm>
            <a:off x="1475656" y="915566"/>
            <a:ext cx="12715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СЕЙЧАС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E016218-29C4-5B4D-B617-25C574914622}"/>
              </a:ext>
            </a:extLst>
          </p:cNvPr>
          <p:cNvSpPr/>
          <p:nvPr/>
        </p:nvSpPr>
        <p:spPr>
          <a:xfrm>
            <a:off x="467544" y="1347614"/>
            <a:ext cx="367240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53156">
              <a:defRPr/>
            </a:pPr>
            <a:r>
              <a:rPr lang="ru-RU" sz="1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Рейтинг КИ используются для исключения кадастрового инженера из членов СРОКИ в связи с:</a:t>
            </a:r>
          </a:p>
          <a:p>
            <a:pPr algn="ctr" defTabSz="653156">
              <a:defRPr/>
            </a:pPr>
            <a:endParaRPr lang="ru-RU" sz="1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 defTabSz="653156">
              <a:defRPr/>
            </a:pPr>
            <a:r>
              <a:rPr lang="ru-RU" sz="1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неисполнением обязанностей в течении 3-х лет</a:t>
            </a:r>
            <a:br>
              <a:rPr lang="ru-RU" sz="1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1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(за 2019 – 2021 годы исключено 100 КИ);</a:t>
            </a:r>
          </a:p>
          <a:p>
            <a:pPr algn="just" defTabSz="653156">
              <a:defRPr/>
            </a:pPr>
            <a:endParaRPr lang="ru-RU" sz="1000" i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наступлением событий, указанных  в  п. 5 ч. 15 ст. 29 Законом № 221-ФЗ </a:t>
            </a:r>
            <a:r>
              <a:rPr lang="ru-RU" sz="1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(согласно статистической отчетности за 2019 - 2021 годы по указанному основанию КИ не исключались из состава членов СРО КИ, в связи с </a:t>
            </a:r>
            <a:r>
              <a:rPr lang="ru-RU" sz="1000" i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недостижением</a:t>
            </a:r>
            <a:r>
              <a:rPr lang="ru-RU" sz="10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установленных значений)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3195250"/>
            <a:ext cx="3600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ФГИС ЕГРН не обеспечивает  автоматизированную выгрузку результатов профессиональной деятельности кадастровых инженеров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544" y="3867894"/>
            <a:ext cx="36724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КИ, СРО КИ не несут ответственности за низкое качество кадастровых работ своих членов</a:t>
            </a:r>
          </a:p>
          <a:p>
            <a:pPr algn="ctr"/>
            <a:endParaRPr lang="ru-RU" sz="1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3DB5521-4743-43F5-8184-3BA40A2C4DDF}"/>
              </a:ext>
            </a:extLst>
          </p:cNvPr>
          <p:cNvSpPr/>
          <p:nvPr/>
        </p:nvSpPr>
        <p:spPr>
          <a:xfrm>
            <a:off x="6300192" y="915566"/>
            <a:ext cx="9204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ПЛАН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E016218-29C4-5B4D-B617-25C574914622}"/>
              </a:ext>
            </a:extLst>
          </p:cNvPr>
          <p:cNvSpPr/>
          <p:nvPr/>
        </p:nvSpPr>
        <p:spPr>
          <a:xfrm>
            <a:off x="4499992" y="1995686"/>
            <a:ext cx="446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53156"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Автоматизировать выгрузку данных о рейтинге профессиональной деятельности  КИ  в ФГИС ЕГРН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E016218-29C4-5B4D-B617-25C574914622}"/>
              </a:ext>
            </a:extLst>
          </p:cNvPr>
          <p:cNvSpPr/>
          <p:nvPr/>
        </p:nvSpPr>
        <p:spPr>
          <a:xfrm>
            <a:off x="4499992" y="1347614"/>
            <a:ext cx="4464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53156">
              <a:defRPr/>
            </a:pP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повышения ответственности КИ за результаты своей профессиональной деятельности предлагается в п. 5 ч. 15 ст. 29 Закона о кадастровой деятельности слова </a:t>
            </a:r>
            <a:r>
              <a:rPr lang="ru-RU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«двадцать пять» 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«двадцати»</a:t>
            </a:r>
            <a:r>
              <a:rPr lang="ru-RU" sz="9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заменить соответственно словами </a:t>
            </a:r>
            <a:r>
              <a:rPr lang="ru-RU" sz="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«пятнадцать» </a:t>
            </a:r>
            <a:r>
              <a:rPr lang="ru-RU" sz="9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9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«десяти».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9992" y="2355726"/>
            <a:ext cx="44644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 целях усиления ответственности саморегулируемых организаций за качество работ КИ предлагается:</a:t>
            </a:r>
          </a:p>
          <a:p>
            <a:pPr algn="just"/>
            <a:endParaRPr lang="ru-RU" sz="9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установить показатели и значение эффективности деятельности СРО КИ (KPI), при этом одним из критериев установить качество кадастровых работ, подготовленных членами СРО КИ;</a:t>
            </a:r>
          </a:p>
          <a:p>
            <a:pPr algn="just"/>
            <a:endParaRPr lang="ru-RU" sz="9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- одним из оснований для исключения СРО КИ из государственного реестра саморегулируемых организаций кадастровых инженеров установить </a:t>
            </a:r>
            <a:r>
              <a:rPr lang="ru-RU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недостижение</a:t>
            </a:r>
            <a:r>
              <a:rPr lang="ru-RU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значений KPI.</a:t>
            </a:r>
          </a:p>
          <a:p>
            <a:endParaRPr lang="ru-RU" sz="9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9992" y="3864119"/>
            <a:ext cx="43924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Законодательно закрепить возможность раскрытия </a:t>
            </a:r>
            <a:r>
              <a:rPr lang="ru-RU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Росреестром</a:t>
            </a:r>
            <a:r>
              <a:rPr lang="ru-RU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                  (ППК «</a:t>
            </a:r>
            <a:r>
              <a:rPr lang="ru-RU" sz="900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Роскадастр</a:t>
            </a:r>
            <a:r>
              <a:rPr lang="ru-RU" sz="9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») информации о результатах профессиональной деятельности КИ, в целях создания здоровой конкурентной среды.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499992" y="4371950"/>
            <a:ext cx="446449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2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Рассмотреть вопрос об установлении административной ответственности кадастровых инженеров за нарушения требований к подготовке документов по результатам кадастровых работ.</a:t>
            </a:r>
            <a:endParaRPr lang="ru-RU" sz="900" dirty="0">
              <a:solidFill>
                <a:schemeClr val="tx2"/>
              </a:solidFill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8467E0A-3643-4FDA-92B1-243C3B1B62A5}"/>
              </a:ext>
            </a:extLst>
          </p:cNvPr>
          <p:cNvCxnSpPr>
            <a:cxnSpLocks/>
          </p:cNvCxnSpPr>
          <p:nvPr/>
        </p:nvCxnSpPr>
        <p:spPr>
          <a:xfrm>
            <a:off x="4211960" y="843558"/>
            <a:ext cx="0" cy="4217672"/>
          </a:xfrm>
          <a:prstGeom prst="line">
            <a:avLst/>
          </a:prstGeom>
          <a:ln w="9525" cap="rnd" cmpd="sng">
            <a:solidFill>
              <a:srgbClr val="002060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CED1E03-43C8-414D-8002-9A4FAD7CD4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2067694"/>
            <a:ext cx="216024" cy="21602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CED1E03-43C8-414D-8002-9A4FAD7CD4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1419622"/>
            <a:ext cx="216024" cy="216024"/>
          </a:xfrm>
          <a:prstGeom prst="rect">
            <a:avLst/>
          </a:prstGeom>
        </p:spPr>
      </p:pic>
      <p:pic>
        <p:nvPicPr>
          <p:cNvPr id="22" name="Рисунок 21" descr="DXjsbLngGT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504" y="1851670"/>
            <a:ext cx="277541" cy="288032"/>
          </a:xfrm>
          <a:prstGeom prst="rect">
            <a:avLst/>
          </a:prstGeom>
        </p:spPr>
      </p:pic>
      <p:pic>
        <p:nvPicPr>
          <p:cNvPr id="23" name="Рисунок 22" descr="DXjsbLngGT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7995" y="2355726"/>
            <a:ext cx="277541" cy="288032"/>
          </a:xfrm>
          <a:prstGeom prst="rect">
            <a:avLst/>
          </a:prstGeom>
        </p:spPr>
      </p:pic>
      <p:pic>
        <p:nvPicPr>
          <p:cNvPr id="24" name="Рисунок 23" descr="via-negativa.jpg"/>
          <p:cNvPicPr>
            <a:picLocks noChangeAspect="1"/>
          </p:cNvPicPr>
          <p:nvPr/>
        </p:nvPicPr>
        <p:blipFill>
          <a:blip r:embed="rId5" cstate="print"/>
          <a:srcRect l="49100" t="19201" r="5001" b="16400"/>
          <a:stretch>
            <a:fillRect/>
          </a:stretch>
        </p:blipFill>
        <p:spPr>
          <a:xfrm>
            <a:off x="76197" y="3219822"/>
            <a:ext cx="319339" cy="288032"/>
          </a:xfrm>
          <a:prstGeom prst="rect">
            <a:avLst/>
          </a:prstGeom>
        </p:spPr>
      </p:pic>
      <p:pic>
        <p:nvPicPr>
          <p:cNvPr id="25" name="Рисунок 24" descr="via-negativa.jpg"/>
          <p:cNvPicPr>
            <a:picLocks noChangeAspect="1"/>
          </p:cNvPicPr>
          <p:nvPr/>
        </p:nvPicPr>
        <p:blipFill>
          <a:blip r:embed="rId5" cstate="print"/>
          <a:srcRect l="49100" t="19201" r="5001" b="16400"/>
          <a:stretch>
            <a:fillRect/>
          </a:stretch>
        </p:blipFill>
        <p:spPr>
          <a:xfrm>
            <a:off x="76197" y="3867894"/>
            <a:ext cx="319339" cy="28803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CED1E03-43C8-414D-8002-9A4FAD7CD4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2427734"/>
            <a:ext cx="216024" cy="21602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CED1E03-43C8-414D-8002-9A4FAD7CD4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3867894"/>
            <a:ext cx="216024" cy="21602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CED1E03-43C8-414D-8002-9A4FAD7CD48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4443958"/>
            <a:ext cx="216024" cy="2160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638334"/>
              </p:ext>
            </p:extLst>
          </p:nvPr>
        </p:nvGraphicFramePr>
        <p:xfrm>
          <a:off x="501926" y="1397556"/>
          <a:ext cx="8208913" cy="352559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6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3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42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4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</a:t>
                      </a: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СРО КИ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Рассмотрена информация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отношении КИ (количество)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проверок  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привлечений </a:t>
                      </a:r>
                      <a:b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 дисциплинарной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ответственности 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(%)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Меры реагирования СРО КИ 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63" marR="5826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предписание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vert="vert27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предупреждение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vert="vert27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замечание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vert="vert27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5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 </a:t>
                      </a:r>
                      <a:b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Республике Татарстан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СРО АКИ «Поволжье»​</a:t>
                      </a:r>
                      <a:endParaRPr lang="ru-RU" sz="900" b="1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900" b="1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900" b="1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1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(48,5)</a:t>
                      </a:r>
                      <a:endParaRPr lang="ru-RU" sz="900" b="1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900" b="1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900" b="1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900" b="1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5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 </a:t>
                      </a:r>
                      <a:b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Краснодарскому краю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 СРО «ОКИ»​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372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372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(55%)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205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 </a:t>
                      </a:r>
                      <a:b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Москве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Ассоциация СРО «ОПКД»​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238</a:t>
                      </a:r>
                      <a:endParaRPr lang="ru-RU" sz="70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238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(25%)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 </a:t>
                      </a:r>
                      <a:b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Новосибирской области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СРО Ассоциация «ОКИС»​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138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138</a:t>
                      </a:r>
                      <a:endParaRPr lang="ru-RU" sz="70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(19%)</a:t>
                      </a:r>
                      <a:endParaRPr lang="ru-RU" sz="8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70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B05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700" dirty="0">
                        <a:solidFill>
                          <a:srgbClr val="00B05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067694"/>
            <a:ext cx="7772400" cy="64807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 fontScale="90000" lnSpcReduction="10000"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br>
              <a:rPr lang="ru-RU" sz="1100" kern="0" dirty="0">
                <a:solidFill>
                  <a:srgbClr val="0077BE"/>
                </a:solidFill>
                <a:effectLst/>
                <a:latin typeface="Golos Text" panose="020B0503020202020204" pitchFamily="34" charset="0"/>
                <a:cs typeface="Golos Text" panose="020B0503020202020204" pitchFamily="34" charset="0"/>
              </a:rPr>
            </a:br>
            <a:br>
              <a:rPr lang="ru-RU" sz="1600" kern="0" dirty="0">
                <a:solidFill>
                  <a:srgbClr val="0070C0"/>
                </a:solidFill>
                <a:effectLst/>
                <a:cs typeface="Golos Text" panose="020B0503020202020204" pitchFamily="34" charset="0"/>
              </a:rPr>
            </a:b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843558"/>
            <a:ext cx="8640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Лучшие результаты взаимодействия ТО Росреестра и СРО КИ, проверочных мероприятий СРО КИ на основании поступивших  из ТО Росреестра обращений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4855"/>
            <a:ext cx="435665" cy="662040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37829" y="856288"/>
            <a:ext cx="90271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755576" y="123478"/>
            <a:ext cx="7207244" cy="513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Взаимодействие ТО </a:t>
            </a:r>
            <a:r>
              <a:rPr lang="ru-RU" sz="22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Росреестра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и СРО КИ</a:t>
            </a:r>
            <a:endParaRPr lang="ru-RU" sz="2200" b="1" dirty="0">
              <a:solidFill>
                <a:srgbClr val="3E7EBD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25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0015996"/>
              </p:ext>
            </p:extLst>
          </p:nvPr>
        </p:nvGraphicFramePr>
        <p:xfrm>
          <a:off x="504000" y="1437624"/>
          <a:ext cx="8208913" cy="34306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6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39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42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9406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</a:t>
                      </a:r>
                      <a:endParaRPr lang="ru-RU" sz="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СРО КИ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Рассмотрена информация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отношении КИ (количество)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проверок  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привлечений </a:t>
                      </a:r>
                      <a:b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 дисциплинарной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ответственности 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(%)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Меры реагирования СРО КИ 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21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63" marR="5826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предписание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vert="vert27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предупреждение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vert="vert27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замечание</a:t>
                      </a:r>
                      <a:endParaRPr lang="ru-RU" sz="7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vert="vert27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5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 </a:t>
                      </a:r>
                      <a:b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Свердловской области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Ассоциация СРО «МСКИ»​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5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 </a:t>
                      </a:r>
                      <a:b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Москве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Ассоциация «ГКИ​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(8,6%)</a:t>
                      </a: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 </a:t>
                      </a:r>
                      <a:b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Московской области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 СРО «</a:t>
                      </a:r>
                      <a:r>
                        <a:rPr lang="ru-RU" sz="800" dirty="0" err="1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ПрофЦКИ</a:t>
                      </a: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»​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162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162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(1,9%)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ТО Росреестра </a:t>
                      </a:r>
                      <a:b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Саратовской области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8263" marR="582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СРО Союз «Кадастровые инженеры»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272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272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(3,7%)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rgbClr val="0070C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3544" marR="63544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611560" y="2067694"/>
            <a:ext cx="7772400" cy="64807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 fontScale="90000" lnSpcReduction="10000"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None/>
            </a:pPr>
            <a:br>
              <a:rPr lang="ru-RU" sz="1100" kern="0" dirty="0">
                <a:solidFill>
                  <a:srgbClr val="0077BE"/>
                </a:solidFill>
                <a:effectLst/>
                <a:latin typeface="Golos Text" panose="020B0503020202020204" pitchFamily="34" charset="0"/>
                <a:cs typeface="Golos Text" panose="020B0503020202020204" pitchFamily="34" charset="0"/>
              </a:rPr>
            </a:br>
            <a:br>
              <a:rPr lang="ru-RU" sz="1600" kern="0" dirty="0">
                <a:solidFill>
                  <a:srgbClr val="0070C0"/>
                </a:solidFill>
                <a:effectLst/>
                <a:cs typeface="Golos Text" panose="020B0503020202020204" pitchFamily="34" charset="0"/>
              </a:rPr>
            </a:b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843558"/>
            <a:ext cx="86409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Слабые показатели взаимодействия ТО </a:t>
            </a:r>
            <a:r>
              <a:rPr lang="ru-RU" sz="15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Росреестра</a:t>
            </a:r>
            <a:r>
              <a:rPr lang="ru-RU" sz="15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и СРО КИ проверочных мероприятий СРО КИ на основании поступивших  из ТО </a:t>
            </a:r>
            <a:r>
              <a:rPr lang="ru-RU" sz="1500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Росреестра</a:t>
            </a:r>
            <a:r>
              <a:rPr lang="ru-RU" sz="15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обращений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4855"/>
            <a:ext cx="435665" cy="662040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37829" y="856288"/>
            <a:ext cx="90271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755576" y="123478"/>
            <a:ext cx="7207244" cy="513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Взаимодействие ТО </a:t>
            </a:r>
            <a:r>
              <a:rPr lang="ru-RU" sz="22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Росреестра</a:t>
            </a:r>
            <a:r>
              <a:rPr lang="ru-RU" sz="22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и СРО КИ</a:t>
            </a:r>
            <a:endParaRPr lang="ru-RU" sz="2200" b="1" dirty="0">
              <a:solidFill>
                <a:srgbClr val="3E7EBD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25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3792" y="1347614"/>
            <a:ext cx="6030416" cy="3250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Пахмутова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Елена Юрьевна</a:t>
            </a: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Каюмов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Ильфар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Анасович</a:t>
            </a:r>
            <a:endParaRPr lang="ru-RU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Ломакина Альбина </a:t>
            </a: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Фанисовна</a:t>
            </a:r>
            <a:endParaRPr lang="ru-RU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Низамутдинов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Ильнар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Иршатович</a:t>
            </a:r>
            <a:endParaRPr lang="ru-RU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Хакова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Флора Рустамовна</a:t>
            </a: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Мисбахов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Самат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Салаватович</a:t>
            </a:r>
            <a:endParaRPr lang="ru-RU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Филлипов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Антон Николаевич</a:t>
            </a:r>
          </a:p>
          <a:p>
            <a:pPr>
              <a:lnSpc>
                <a:spcPct val="130000"/>
              </a:lnSpc>
            </a:pPr>
            <a:r>
              <a:rPr lang="ru-RU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Яппаров</a:t>
            </a:r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Рим Булатович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4855"/>
            <a:ext cx="435665" cy="662040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 flipV="1">
            <a:off x="37829" y="843558"/>
            <a:ext cx="6694411" cy="12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755576" y="123478"/>
            <a:ext cx="5976664" cy="513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22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Результаты деятельности КИ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/>
          <a:srcRect l="67601" t="16362" r="17634" b="27361"/>
          <a:stretch/>
        </p:blipFill>
        <p:spPr>
          <a:xfrm>
            <a:off x="6740274" y="-10144"/>
            <a:ext cx="2403726" cy="515364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07504" y="915566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Некачественная подготовка кадастровых документов: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074" name="AutoShape 2" descr="https://www.pngitem.com/pimgs/m/35-357319_dislike-png-red-thumb-down-transparent-png-download.pn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via-negativa.jpg"/>
          <p:cNvPicPr>
            <a:picLocks noChangeAspect="1"/>
          </p:cNvPicPr>
          <p:nvPr/>
        </p:nvPicPr>
        <p:blipFill>
          <a:blip r:embed="rId4" cstate="print"/>
          <a:srcRect l="49100" t="19201" r="5001" b="16400"/>
          <a:stretch>
            <a:fillRect/>
          </a:stretch>
        </p:blipFill>
        <p:spPr>
          <a:xfrm>
            <a:off x="107504" y="1419622"/>
            <a:ext cx="319339" cy="288032"/>
          </a:xfrm>
          <a:prstGeom prst="rect">
            <a:avLst/>
          </a:prstGeom>
        </p:spPr>
      </p:pic>
      <p:pic>
        <p:nvPicPr>
          <p:cNvPr id="14" name="Рисунок 13" descr="via-negativa.jpg"/>
          <p:cNvPicPr>
            <a:picLocks noChangeAspect="1"/>
          </p:cNvPicPr>
          <p:nvPr/>
        </p:nvPicPr>
        <p:blipFill>
          <a:blip r:embed="rId4" cstate="print"/>
          <a:srcRect l="49100" t="19201" r="5001" b="16400"/>
          <a:stretch>
            <a:fillRect/>
          </a:stretch>
        </p:blipFill>
        <p:spPr>
          <a:xfrm>
            <a:off x="107504" y="1779662"/>
            <a:ext cx="319339" cy="288032"/>
          </a:xfrm>
          <a:prstGeom prst="rect">
            <a:avLst/>
          </a:prstGeom>
        </p:spPr>
      </p:pic>
      <p:pic>
        <p:nvPicPr>
          <p:cNvPr id="15" name="Рисунок 14" descr="via-negativa.jpg"/>
          <p:cNvPicPr>
            <a:picLocks noChangeAspect="1"/>
          </p:cNvPicPr>
          <p:nvPr/>
        </p:nvPicPr>
        <p:blipFill>
          <a:blip r:embed="rId4" cstate="print"/>
          <a:srcRect l="49100" t="19201" r="5001" b="16400"/>
          <a:stretch>
            <a:fillRect/>
          </a:stretch>
        </p:blipFill>
        <p:spPr>
          <a:xfrm>
            <a:off x="107504" y="2139702"/>
            <a:ext cx="319339" cy="288032"/>
          </a:xfrm>
          <a:prstGeom prst="rect">
            <a:avLst/>
          </a:prstGeom>
        </p:spPr>
      </p:pic>
      <p:pic>
        <p:nvPicPr>
          <p:cNvPr id="16" name="Рисунок 15" descr="via-negativa.jpg"/>
          <p:cNvPicPr>
            <a:picLocks noChangeAspect="1"/>
          </p:cNvPicPr>
          <p:nvPr/>
        </p:nvPicPr>
        <p:blipFill>
          <a:blip r:embed="rId4" cstate="print"/>
          <a:srcRect l="49100" t="19201" r="5001" b="16400"/>
          <a:stretch>
            <a:fillRect/>
          </a:stretch>
        </p:blipFill>
        <p:spPr>
          <a:xfrm>
            <a:off x="107504" y="2499742"/>
            <a:ext cx="319339" cy="288032"/>
          </a:xfrm>
          <a:prstGeom prst="rect">
            <a:avLst/>
          </a:prstGeom>
        </p:spPr>
      </p:pic>
      <p:pic>
        <p:nvPicPr>
          <p:cNvPr id="17" name="Рисунок 16" descr="via-negativa.jpg"/>
          <p:cNvPicPr>
            <a:picLocks noChangeAspect="1"/>
          </p:cNvPicPr>
          <p:nvPr/>
        </p:nvPicPr>
        <p:blipFill>
          <a:blip r:embed="rId4" cstate="print"/>
          <a:srcRect l="49100" t="19201" r="5001" b="16400"/>
          <a:stretch>
            <a:fillRect/>
          </a:stretch>
        </p:blipFill>
        <p:spPr>
          <a:xfrm>
            <a:off x="107504" y="2859782"/>
            <a:ext cx="319339" cy="288032"/>
          </a:xfrm>
          <a:prstGeom prst="rect">
            <a:avLst/>
          </a:prstGeom>
        </p:spPr>
      </p:pic>
      <p:pic>
        <p:nvPicPr>
          <p:cNvPr id="18" name="Рисунок 17" descr="via-negativa.jpg"/>
          <p:cNvPicPr>
            <a:picLocks noChangeAspect="1"/>
          </p:cNvPicPr>
          <p:nvPr/>
        </p:nvPicPr>
        <p:blipFill>
          <a:blip r:embed="rId4" cstate="print"/>
          <a:srcRect l="49100" t="19201" r="5001" b="16400"/>
          <a:stretch>
            <a:fillRect/>
          </a:stretch>
        </p:blipFill>
        <p:spPr>
          <a:xfrm>
            <a:off x="107504" y="3219822"/>
            <a:ext cx="319339" cy="288032"/>
          </a:xfrm>
          <a:prstGeom prst="rect">
            <a:avLst/>
          </a:prstGeom>
        </p:spPr>
      </p:pic>
      <p:pic>
        <p:nvPicPr>
          <p:cNvPr id="19" name="Рисунок 18" descr="via-negativa.jpg"/>
          <p:cNvPicPr>
            <a:picLocks noChangeAspect="1"/>
          </p:cNvPicPr>
          <p:nvPr/>
        </p:nvPicPr>
        <p:blipFill>
          <a:blip r:embed="rId4" cstate="print"/>
          <a:srcRect l="49100" t="19201" r="5001" b="16400"/>
          <a:stretch>
            <a:fillRect/>
          </a:stretch>
        </p:blipFill>
        <p:spPr>
          <a:xfrm>
            <a:off x="107504" y="3579862"/>
            <a:ext cx="319339" cy="288032"/>
          </a:xfrm>
          <a:prstGeom prst="rect">
            <a:avLst/>
          </a:prstGeom>
        </p:spPr>
      </p:pic>
      <p:pic>
        <p:nvPicPr>
          <p:cNvPr id="20" name="Рисунок 19" descr="via-negativa.jpg"/>
          <p:cNvPicPr>
            <a:picLocks noChangeAspect="1"/>
          </p:cNvPicPr>
          <p:nvPr/>
        </p:nvPicPr>
        <p:blipFill>
          <a:blip r:embed="rId4" cstate="print"/>
          <a:srcRect l="49100" t="19201" r="5001" b="16400"/>
          <a:stretch>
            <a:fillRect/>
          </a:stretch>
        </p:blipFill>
        <p:spPr>
          <a:xfrm>
            <a:off x="107504" y="3939902"/>
            <a:ext cx="319339" cy="288032"/>
          </a:xfrm>
          <a:prstGeom prst="rect">
            <a:avLst/>
          </a:prstGeom>
        </p:spPr>
      </p:pic>
      <p:pic>
        <p:nvPicPr>
          <p:cNvPr id="22" name="Рисунок 21" descr="21.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1923678"/>
            <a:ext cx="2016224" cy="20162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7614"/>
            <a:ext cx="6048672" cy="33944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Кашапова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Эльмира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Флеровна</a:t>
            </a:r>
            <a:endParaRPr lang="ru-RU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ru-RU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Мулюков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Марат </a:t>
            </a:r>
            <a:r>
              <a:rPr lang="ru-RU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Ривгатович</a:t>
            </a:r>
            <a:endParaRPr lang="ru-RU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ru-RU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Хайруллин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Рамиль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Зуфарович</a:t>
            </a:r>
            <a:endParaRPr lang="ru-RU" sz="2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ru-RU" sz="24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Мышливец</a:t>
            </a:r>
            <a:r>
              <a:rPr lang="ru-RU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Екатерина Эдуардовна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4855"/>
            <a:ext cx="435665" cy="662040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 flipV="1">
            <a:off x="37829" y="843558"/>
            <a:ext cx="6694411" cy="12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755576" y="123478"/>
            <a:ext cx="5976664" cy="5135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22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Результаты деятельности КИ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/>
          <a:srcRect l="67601" t="16362" r="17634" b="27361"/>
          <a:stretch/>
        </p:blipFill>
        <p:spPr>
          <a:xfrm>
            <a:off x="6740274" y="-10144"/>
            <a:ext cx="2403726" cy="51536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7504" y="915566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B050"/>
                </a:solidFill>
              </a:rPr>
              <a:t>Качественная подготовка кадастровых документов:</a:t>
            </a:r>
            <a:endParaRPr lang="ru-RU" sz="2000" dirty="0">
              <a:solidFill>
                <a:srgbClr val="00B05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CED1E03-43C8-414D-8002-9A4FAD7CD48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563638"/>
            <a:ext cx="288032" cy="2880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CED1E03-43C8-414D-8002-9A4FAD7CD48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211710"/>
            <a:ext cx="288032" cy="2880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CED1E03-43C8-414D-8002-9A4FAD7CD48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787774"/>
            <a:ext cx="288032" cy="28803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CED1E03-43C8-414D-8002-9A4FAD7CD48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3435846"/>
            <a:ext cx="288032" cy="288032"/>
          </a:xfrm>
          <a:prstGeom prst="rect">
            <a:avLst/>
          </a:prstGeom>
        </p:spPr>
      </p:pic>
      <p:pic>
        <p:nvPicPr>
          <p:cNvPr id="15" name="Рисунок 14" descr="photo1650888571.jpeg"/>
          <p:cNvPicPr>
            <a:picLocks noChangeAspect="1"/>
          </p:cNvPicPr>
          <p:nvPr/>
        </p:nvPicPr>
        <p:blipFill>
          <a:blip r:embed="rId5" cstate="print"/>
          <a:srcRect l="15217" t="5073" r="13771" b="13770"/>
          <a:stretch>
            <a:fillRect/>
          </a:stretch>
        </p:blipFill>
        <p:spPr>
          <a:xfrm>
            <a:off x="2627784" y="3795885"/>
            <a:ext cx="1080120" cy="12344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987574"/>
            <a:ext cx="2486644" cy="1210048"/>
          </a:xfrm>
          <a:prstGeom prst="round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46800" rtlCol="0" anchor="ctr">
            <a:spAutoFit/>
          </a:bodyPr>
          <a:lstStyle/>
          <a:p>
            <a:pPr algn="just"/>
            <a:r>
              <a:rPr lang="ru-RU" sz="1300" b="1" dirty="0">
                <a:solidFill>
                  <a:schemeClr val="bg1"/>
                </a:solidFill>
              </a:rPr>
              <a:t>ТО Росреестра:</a:t>
            </a:r>
          </a:p>
          <a:p>
            <a:pPr algn="just"/>
            <a:r>
              <a:rPr lang="ru-RU" sz="1300" dirty="0">
                <a:solidFill>
                  <a:schemeClr val="bg1"/>
                </a:solidFill>
              </a:rPr>
              <a:t>-формирование пакета документов, подтверждающих нарушения КИ, приведших </a:t>
            </a:r>
            <a:br>
              <a:rPr lang="ru-RU" sz="1300" dirty="0">
                <a:solidFill>
                  <a:schemeClr val="bg1"/>
                </a:solidFill>
              </a:rPr>
            </a:br>
            <a:r>
              <a:rPr lang="ru-RU" sz="1300" dirty="0">
                <a:solidFill>
                  <a:schemeClr val="bg1"/>
                </a:solidFill>
              </a:rPr>
              <a:t>к отказу в осуществлении ГКУ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915816" y="987574"/>
            <a:ext cx="2880320" cy="1134125"/>
          </a:xfrm>
          <a:prstGeom prst="round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>
            <a:no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</a:rPr>
              <a:t>Направление сформированного пакета в СРО КИ, членом которого является КИ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00192" y="1005577"/>
            <a:ext cx="2232248" cy="1062117"/>
          </a:xfrm>
          <a:prstGeom prst="round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>
            <a:noAutofit/>
          </a:bodyPr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Мониторинг действий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СРО КИ</a:t>
            </a:r>
          </a:p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5868144" y="1491630"/>
            <a:ext cx="432048" cy="900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6372200" y="2561426"/>
            <a:ext cx="2232248" cy="756084"/>
          </a:xfrm>
          <a:prstGeom prst="round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>
            <a:no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Отсутствие реагирования 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</a:rPr>
              <a:t>СРО КИ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843808" y="2499742"/>
            <a:ext cx="2952328" cy="1008112"/>
          </a:xfrm>
          <a:prstGeom prst="roundRect">
            <a:avLst/>
          </a:prstGeom>
          <a:solidFill>
            <a:srgbClr val="00B05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>
            <a:noAutofit/>
          </a:bodyPr>
          <a:lstStyle/>
          <a:p>
            <a:pPr algn="ctr"/>
            <a:r>
              <a:rPr lang="ru-RU" sz="1300" b="1" dirty="0">
                <a:solidFill>
                  <a:schemeClr val="bg1"/>
                </a:solidFill>
              </a:rPr>
              <a:t>СРО КИ:</a:t>
            </a:r>
          </a:p>
          <a:p>
            <a:r>
              <a:rPr lang="ru-RU" sz="1300" dirty="0">
                <a:solidFill>
                  <a:schemeClr val="bg1"/>
                </a:solidFill>
              </a:rPr>
              <a:t>- проведение проверок КИ</a:t>
            </a:r>
          </a:p>
          <a:p>
            <a:r>
              <a:rPr lang="ru-RU" sz="1300" dirty="0">
                <a:solidFill>
                  <a:schemeClr val="bg1"/>
                </a:solidFill>
              </a:rPr>
              <a:t>- применение мер дисциплинарного воздействия в отношении КИ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7452320" y="2211710"/>
            <a:ext cx="0" cy="27003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5796136" y="1923678"/>
            <a:ext cx="432048" cy="648072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6156177" y="3723878"/>
            <a:ext cx="2664296" cy="936104"/>
          </a:xfrm>
          <a:prstGeom prst="round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>
            <a:noAutofit/>
          </a:bodyPr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  <a:p>
            <a:pPr algn="ctr"/>
            <a:r>
              <a:rPr lang="ru-RU" sz="1300" dirty="0">
                <a:solidFill>
                  <a:schemeClr val="bg1"/>
                </a:solidFill>
              </a:rPr>
              <a:t>Обжалование действий (бездействия) СРО КИ (специализированных органов и коллегиального органа СРО КИ)</a:t>
            </a:r>
          </a:p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4283968" y="2211710"/>
            <a:ext cx="0" cy="2160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7452320" y="3381840"/>
            <a:ext cx="0" cy="27003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2627784" y="1707654"/>
            <a:ext cx="282216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2843808" y="3749558"/>
            <a:ext cx="2952327" cy="910424"/>
          </a:xfrm>
          <a:prstGeom prst="round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>
            <a:no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Направление в органы прокуратуры для инициирования проверки в порядке надзора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7504" y="3795886"/>
            <a:ext cx="2376264" cy="864096"/>
          </a:xfrm>
          <a:prstGeom prst="roundRect">
            <a:avLst/>
          </a:pr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46800" rtlCol="0" anchor="ctr">
            <a:no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Обжалование решения СРО КИ в судебном порядке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5796136" y="4299942"/>
            <a:ext cx="288032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2515580" y="4299942"/>
            <a:ext cx="25622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4855"/>
            <a:ext cx="435665" cy="662040"/>
          </a:xfrm>
          <a:prstGeom prst="rect">
            <a:avLst/>
          </a:prstGeom>
        </p:spPr>
      </p:pic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37829" y="856288"/>
            <a:ext cx="90271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755576" y="123478"/>
            <a:ext cx="813690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2200" b="1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Алгоритм действий ТО </a:t>
            </a:r>
            <a:r>
              <a:rPr lang="ru-RU" sz="2200" b="1" kern="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Росреестра</a:t>
            </a:r>
            <a:r>
              <a:rPr lang="ru-RU" sz="2200" b="1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при выявлении нарушений, допущенных  кадастровыми инженерами</a:t>
            </a:r>
            <a:endParaRPr lang="ru-RU" sz="2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202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683568" y="4731990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107504" y="0"/>
            <a:ext cx="1466989" cy="6995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-108520" y="1680359"/>
            <a:ext cx="3923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« Перспективы </a:t>
            </a:r>
          </a:p>
          <a:p>
            <a:pPr algn="r"/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развития учетной сферы. Взаимодействие </a:t>
            </a:r>
            <a:r>
              <a:rPr lang="ru-RU" sz="2000" b="1" dirty="0" err="1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Росреестра</a:t>
            </a:r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 и кадастровых инженеров»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113159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4DC9430-AB4A-AA4E-A868-60BF991B5770}"/>
              </a:ext>
            </a:extLst>
          </p:cNvPr>
          <p:cNvSpPr/>
          <p:nvPr/>
        </p:nvSpPr>
        <p:spPr>
          <a:xfrm>
            <a:off x="1259632" y="3435846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Заместитель руководителя</a:t>
            </a:r>
          </a:p>
          <a:p>
            <a:pPr algn="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Управления </a:t>
            </a:r>
            <a:r>
              <a:rPr lang="ru-RU" sz="1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Росреестра</a:t>
            </a:r>
            <a:endParaRPr lang="ru-RU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Республике Татарстан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41A9E3A-1DD9-EB41-92E6-BCD89A6885D2}"/>
              </a:ext>
            </a:extLst>
          </p:cNvPr>
          <p:cNvSpPr/>
          <p:nvPr/>
        </p:nvSpPr>
        <p:spPr>
          <a:xfrm>
            <a:off x="1259632" y="3147814"/>
            <a:ext cx="30243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Артем Петрович Костин</a:t>
            </a:r>
          </a:p>
        </p:txBody>
      </p:sp>
    </p:spTree>
    <p:extLst>
      <p:ext uri="{BB962C8B-B14F-4D97-AF65-F5344CB8AC3E}">
        <p14:creationId xmlns:p14="http://schemas.microsoft.com/office/powerpoint/2010/main" val="4144557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1115616" y="4659982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28506" y="0"/>
            <a:ext cx="1519158" cy="7244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0" y="1995686"/>
            <a:ext cx="3923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« Актуальные проблемы деятельности кадастровых инженеров»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163564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Семинар</a:t>
            </a: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</p:spTree>
    <p:extLst>
      <p:ext uri="{BB962C8B-B14F-4D97-AF65-F5344CB8AC3E}">
        <p14:creationId xmlns:p14="http://schemas.microsoft.com/office/powerpoint/2010/main" val="3969987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683568" y="4731990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107504" y="0"/>
            <a:ext cx="1466989" cy="6995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3568" y="113159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520" y="3507854"/>
            <a:ext cx="3452243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ru-RU" sz="1400" b="1" dirty="0" err="1">
                <a:solidFill>
                  <a:srgbClr val="575757"/>
                </a:solidFill>
                <a:latin typeface="Arial" pitchFamily="34" charset="0"/>
                <a:cs typeface="Arial" pitchFamily="34" charset="0"/>
              </a:rPr>
              <a:t>Галиакбаров</a:t>
            </a:r>
            <a:r>
              <a:rPr lang="ru-RU" sz="1400" b="1" dirty="0">
                <a:solidFill>
                  <a:srgbClr val="57575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rgbClr val="575757"/>
                </a:solidFill>
                <a:latin typeface="Arial" pitchFamily="34" charset="0"/>
                <a:cs typeface="Arial" pitchFamily="34" charset="0"/>
              </a:rPr>
              <a:t>Нияз</a:t>
            </a:r>
            <a:r>
              <a:rPr lang="ru-RU" sz="1400" b="1" dirty="0">
                <a:solidFill>
                  <a:srgbClr val="575757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rgbClr val="575757"/>
                </a:solidFill>
                <a:latin typeface="Arial" pitchFamily="34" charset="0"/>
                <a:cs typeface="Arial" pitchFamily="34" charset="0"/>
              </a:rPr>
              <a:t>Рифхатович</a:t>
            </a:r>
            <a:endParaRPr lang="ru-RU" sz="1400" b="1" dirty="0">
              <a:solidFill>
                <a:srgbClr val="575757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Начальник отдела государственного кадастрового учета и государственной регистрации </a:t>
            </a:r>
          </a:p>
          <a:p>
            <a:pPr algn="r"/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прав на недвижимость №2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" y="1491630"/>
            <a:ext cx="3779912" cy="103209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«Основные изменения в земельном законодательстве»</a:t>
            </a:r>
          </a:p>
        </p:txBody>
      </p:sp>
    </p:spTree>
    <p:extLst>
      <p:ext uri="{BB962C8B-B14F-4D97-AF65-F5344CB8AC3E}">
        <p14:creationId xmlns:p14="http://schemas.microsoft.com/office/powerpoint/2010/main" val="127448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800" b="1" dirty="0">
                <a:solidFill>
                  <a:srgbClr val="0077BE"/>
                </a:solidFill>
              </a:rPr>
              <a:t>Изменения в сфере земельного законодательства:</a:t>
            </a:r>
            <a:endParaRPr lang="ru-RU" sz="1800" dirty="0">
              <a:solidFill>
                <a:srgbClr val="0077BE"/>
              </a:solidFill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9552" y="1430533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just"/>
            <a:r>
              <a:rPr lang="ru-RU" sz="16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Сведения о вспомогательных видах разрешенного использования не подлежат включению в сведения ЕГРН</a:t>
            </a:r>
          </a:p>
        </p:txBody>
      </p:sp>
      <p:pic>
        <p:nvPicPr>
          <p:cNvPr id="13" name="Рисунок 12" descr="png-clipart-white-and-green-check-logo-check-mark-emoji-computer-icons-emoticon-tick-angle-text.png"/>
          <p:cNvPicPr>
            <a:picLocks noChangeAspect="1"/>
          </p:cNvPicPr>
          <p:nvPr/>
        </p:nvPicPr>
        <p:blipFill>
          <a:blip r:embed="rId4" cstate="print"/>
          <a:srcRect l="3297" t="8197" r="3571" b="8561"/>
          <a:stretch>
            <a:fillRect/>
          </a:stretch>
        </p:blipFill>
        <p:spPr>
          <a:xfrm>
            <a:off x="179512" y="843558"/>
            <a:ext cx="294602" cy="263316"/>
          </a:xfrm>
          <a:prstGeom prst="rect">
            <a:avLst/>
          </a:prstGeom>
        </p:spPr>
      </p:pic>
      <p:pic>
        <p:nvPicPr>
          <p:cNvPr id="14" name="Рисунок 13" descr="png-clipart-white-and-green-check-logo-check-mark-emoji-computer-icons-emoticon-tick-angle-text.png"/>
          <p:cNvPicPr>
            <a:picLocks noChangeAspect="1"/>
          </p:cNvPicPr>
          <p:nvPr/>
        </p:nvPicPr>
        <p:blipFill>
          <a:blip r:embed="rId4" cstate="print"/>
          <a:srcRect l="3297" t="8197" r="3571" b="8561"/>
          <a:stretch>
            <a:fillRect/>
          </a:stretch>
        </p:blipFill>
        <p:spPr>
          <a:xfrm>
            <a:off x="179512" y="1491630"/>
            <a:ext cx="294602" cy="2633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39552" y="627534"/>
            <a:ext cx="6455427" cy="720080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just"/>
            <a:r>
              <a:rPr lang="ru-RU" sz="16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Предусмотрена возможность подготовки акта согласования местоположения границ в электронном виде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1319" y="2139702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just"/>
            <a:r>
              <a:rPr lang="ru-RU" sz="16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1 марта 2022 года из ЕГРН исключены сведения об объектах недвижимости, которые носят временный характер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2379" y="3371636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just"/>
            <a:r>
              <a:rPr lang="ru-RU" sz="16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Утверждены новые требования к межевому плану Приказом Федеральной службы государственной регистрации, кадастра и картографии от 14 декабря 2021 г. N П/0592 «Об утверждении формы и состава сведений межевого плана, требований к его подготовке» (вступает в силу с момента признания утратившим силу приказа Минэкономразвития России от 8 декабря 2015 г. N 921)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2268" y="3600542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endParaRPr lang="ru-RU" b="1" dirty="0">
              <a:solidFill>
                <a:srgbClr val="57575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4969" y="4362572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endParaRPr lang="ru-RU" b="1" dirty="0">
              <a:solidFill>
                <a:srgbClr val="575757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0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11710"/>
            <a:ext cx="297656" cy="260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0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9782"/>
            <a:ext cx="297656" cy="260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70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внесенные Федеральным законом от 30 декабря 2021 г. N 476-ФЗ 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8870" y="769980"/>
            <a:ext cx="6455427" cy="3603539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ru-RU" b="1" dirty="0">
              <a:solidFill>
                <a:srgbClr val="57575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4969" y="4362572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endParaRPr lang="ru-RU" b="1" dirty="0">
              <a:solidFill>
                <a:srgbClr val="57575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643" y="1107154"/>
            <a:ext cx="6520774" cy="33477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6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- Решение, указанное в части 3 статьи 16 Закона № 476-ФЗ, может содержать указание на решение таких собственников о разделе земельного участка под каждым домом блокированной застройки. </a:t>
            </a:r>
          </a:p>
          <a:p>
            <a:pPr algn="ctr"/>
            <a:endParaRPr lang="ru-RU" sz="1600" b="1" dirty="0">
              <a:solidFill>
                <a:srgbClr val="37373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- При разделе земельного участка необходимо указывать вид разрешенного использования «Блокированная жилая застройка».</a:t>
            </a:r>
          </a:p>
          <a:p>
            <a:pPr algn="ctr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221081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70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внесенные Федеральным законом от 30 декабря 2021 г. N 476-ФЗ 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8870" y="769980"/>
            <a:ext cx="6455427" cy="3603539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ru-RU" b="1" dirty="0">
              <a:solidFill>
                <a:srgbClr val="57575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4969" y="4362572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endParaRPr lang="ru-RU" b="1" dirty="0">
              <a:solidFill>
                <a:srgbClr val="57575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7017" y="1009122"/>
            <a:ext cx="6520774" cy="268300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При подготовке межевого плана на земельные участки, в пределах которых расположены блокированные жилые дома либо гаражи, учтенные в Едином государственном реестре недвижимости в качестве помещений, кадастровым инженерам рекомендуем указывать связь таких помещений, с земельными участками в разделе "Заключение кадастрового инженера" межевого плана. В элемент «</a:t>
            </a:r>
            <a:r>
              <a:rPr lang="ru-RU" sz="1200" b="1" dirty="0" err="1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ObjectRealty</a:t>
            </a:r>
            <a:r>
              <a:rPr lang="ru-RU" sz="12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» не заполнять кадастровый или иной номер здания, сооружения, объекта незавершенного строительства, расположенного на земельном участке.</a:t>
            </a:r>
            <a:endParaRPr lang="ru-RU" sz="1200" dirty="0">
              <a:solidFill>
                <a:srgbClr val="37373A"/>
              </a:solidFill>
            </a:endParaRPr>
          </a:p>
          <a:p>
            <a:pPr algn="ctr"/>
            <a:endParaRPr lang="ru-RU" sz="12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7017" y="4090625"/>
            <a:ext cx="6520774" cy="5438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элемент «</a:t>
            </a:r>
            <a:r>
              <a:rPr lang="ru-RU" sz="11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ObjectRealty</a:t>
            </a:r>
            <a:r>
              <a:rPr lang="ru-RU" sz="1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 указание кадастрового номера помещения недопустимо</a:t>
            </a:r>
            <a:endParaRPr lang="ru-RU" sz="1200" dirty="0">
              <a:solidFill>
                <a:srgbClr val="FF0000"/>
              </a:solidFill>
            </a:endParaRPr>
          </a:p>
        </p:txBody>
      </p:sp>
      <p:pic>
        <p:nvPicPr>
          <p:cNvPr id="13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30631"/>
            <a:ext cx="4857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923678"/>
            <a:ext cx="434578" cy="56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3980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800" b="1" dirty="0">
                <a:solidFill>
                  <a:srgbClr val="0077BE"/>
                </a:solidFill>
                <a:latin typeface="Arial" pitchFamily="34" charset="0"/>
                <a:cs typeface="Arial" pitchFamily="34" charset="0"/>
              </a:rPr>
              <a:t>Основные ошибки, допускаемые при подготовке межевых планов.</a:t>
            </a:r>
            <a:endParaRPr lang="ru-RU" sz="1800" dirty="0">
              <a:solidFill>
                <a:srgbClr val="0077BE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1319" y="870234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Отсутствие согласия землепользователей, землевладельцев, арендаторов, залогодержателей земельных участков.</a:t>
            </a:r>
          </a:p>
          <a:p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 descr="png-clipart-white-and-green-check-logo-check-mark-emoji-computer-icons-emoticon-tick-angle-text.png"/>
          <p:cNvPicPr>
            <a:picLocks noChangeAspect="1"/>
          </p:cNvPicPr>
          <p:nvPr/>
        </p:nvPicPr>
        <p:blipFill>
          <a:blip r:embed="rId4" cstate="print"/>
          <a:srcRect l="3297" t="8197" r="3571" b="8561"/>
          <a:stretch>
            <a:fillRect/>
          </a:stretch>
        </p:blipFill>
        <p:spPr>
          <a:xfrm>
            <a:off x="179512" y="843558"/>
            <a:ext cx="294602" cy="263316"/>
          </a:xfrm>
          <a:prstGeom prst="rect">
            <a:avLst/>
          </a:prstGeom>
        </p:spPr>
      </p:pic>
      <p:pic>
        <p:nvPicPr>
          <p:cNvPr id="14" name="Рисунок 13" descr="png-clipart-white-and-green-check-logo-check-mark-emoji-computer-icons-emoticon-tick-angle-text.png"/>
          <p:cNvPicPr>
            <a:picLocks noChangeAspect="1"/>
          </p:cNvPicPr>
          <p:nvPr/>
        </p:nvPicPr>
        <p:blipFill>
          <a:blip r:embed="rId4" cstate="print"/>
          <a:srcRect l="3297" t="8197" r="3571" b="8561"/>
          <a:stretch>
            <a:fillRect/>
          </a:stretch>
        </p:blipFill>
        <p:spPr>
          <a:xfrm>
            <a:off x="179512" y="1491630"/>
            <a:ext cx="294602" cy="2633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63486" y="1290706"/>
            <a:ext cx="6455427" cy="648072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Границы земельного участка, о государственном кадастровом учете которого и представлено заявление, пересекают границы другого земельного участка, сведения о котором содержатся в ЕГРН.</a:t>
            </a:r>
          </a:p>
        </p:txBody>
      </p:sp>
      <p:pic>
        <p:nvPicPr>
          <p:cNvPr id="19" name="Рисунок 18" descr="png-clipart-white-and-green-check-logo-check-mark-emoji-computer-icons-emoticon-tick-angle-text.png"/>
          <p:cNvPicPr>
            <a:picLocks noChangeAspect="1"/>
          </p:cNvPicPr>
          <p:nvPr/>
        </p:nvPicPr>
        <p:blipFill>
          <a:blip r:embed="rId4" cstate="print"/>
          <a:srcRect l="3297" t="8197" r="3571" b="8561"/>
          <a:stretch>
            <a:fillRect/>
          </a:stretch>
        </p:blipFill>
        <p:spPr>
          <a:xfrm>
            <a:off x="179512" y="2283718"/>
            <a:ext cx="294602" cy="26331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61319" y="2283718"/>
            <a:ext cx="6455427" cy="625391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Размер и площадь образуемого земельного участка  не соответствуют требованиям к предельным (минимальным или максимальным) размерам земельных участков</a:t>
            </a:r>
          </a:p>
          <a:p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Рисунок 20" descr="png-clipart-white-and-green-check-logo-check-mark-emoji-computer-icons-emoticon-tick-angle-text.png"/>
          <p:cNvPicPr>
            <a:picLocks noChangeAspect="1"/>
          </p:cNvPicPr>
          <p:nvPr/>
        </p:nvPicPr>
        <p:blipFill>
          <a:blip r:embed="rId4" cstate="print"/>
          <a:srcRect l="3297" t="8197" r="3571" b="8561"/>
          <a:stretch>
            <a:fillRect/>
          </a:stretch>
        </p:blipFill>
        <p:spPr>
          <a:xfrm>
            <a:off x="179512" y="3003798"/>
            <a:ext cx="294602" cy="26331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61319" y="2931790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Неверно указывается территориальная зона и вид разрешенного использования отсутствует среди актуальных в ПЗЗ.</a:t>
            </a:r>
          </a:p>
        </p:txBody>
      </p:sp>
      <p:pic>
        <p:nvPicPr>
          <p:cNvPr id="23" name="Рисунок 22" descr="png-clipart-white-and-green-check-logo-check-mark-emoji-computer-icons-emoticon-tick-angle-text.png"/>
          <p:cNvPicPr>
            <a:picLocks noChangeAspect="1"/>
          </p:cNvPicPr>
          <p:nvPr/>
        </p:nvPicPr>
        <p:blipFill>
          <a:blip r:embed="rId4" cstate="print"/>
          <a:srcRect l="3297" t="8197" r="3571" b="8561"/>
          <a:stretch>
            <a:fillRect/>
          </a:stretch>
        </p:blipFill>
        <p:spPr>
          <a:xfrm>
            <a:off x="179512" y="3651870"/>
            <a:ext cx="294602" cy="26331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54973" y="3579862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Нарушен порядок согласования местоположения границ земельного участка</a:t>
            </a:r>
          </a:p>
        </p:txBody>
      </p:sp>
      <p:pic>
        <p:nvPicPr>
          <p:cNvPr id="25" name="Рисунок 24" descr="png-clipart-white-and-green-check-logo-check-mark-emoji-computer-icons-emoticon-tick-angle-text.png"/>
          <p:cNvPicPr>
            <a:picLocks noChangeAspect="1"/>
          </p:cNvPicPr>
          <p:nvPr/>
        </p:nvPicPr>
        <p:blipFill>
          <a:blip r:embed="rId4" cstate="print"/>
          <a:srcRect l="3297" t="8197" r="3571" b="8561"/>
          <a:stretch>
            <a:fillRect/>
          </a:stretch>
        </p:blipFill>
        <p:spPr>
          <a:xfrm>
            <a:off x="179512" y="4299942"/>
            <a:ext cx="294602" cy="26331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42268" y="4227934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sz="14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Не обеспечен доступ к земельным участкам </a:t>
            </a:r>
          </a:p>
        </p:txBody>
      </p:sp>
    </p:spTree>
    <p:extLst>
      <p:ext uri="{BB962C8B-B14F-4D97-AF65-F5344CB8AC3E}">
        <p14:creationId xmlns:p14="http://schemas.microsoft.com/office/powerpoint/2010/main" val="961945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683568" y="4731990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107504" y="0"/>
            <a:ext cx="1466989" cy="6995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3568" y="113159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520" y="3507854"/>
            <a:ext cx="3452243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ru-RU" sz="1400" b="1" dirty="0">
                <a:solidFill>
                  <a:srgbClr val="575757"/>
                </a:solidFill>
                <a:latin typeface="Arial" pitchFamily="34" charset="0"/>
                <a:cs typeface="Arial" pitchFamily="34" charset="0"/>
              </a:rPr>
              <a:t>Иванова Ольга Михайловна</a:t>
            </a:r>
          </a:p>
          <a:p>
            <a:pPr algn="r"/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Главный специалист-эксперт отдела государственного кадастрового учета и государственной регистрации </a:t>
            </a:r>
          </a:p>
          <a:p>
            <a:pPr algn="r"/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прав на недвижимость №2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" y="1491630"/>
            <a:ext cx="3779912" cy="103209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«Основные ошибки </a:t>
            </a:r>
          </a:p>
          <a:p>
            <a:pPr algn="r"/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допускаемые при подготовке межевых планов»</a:t>
            </a:r>
          </a:p>
        </p:txBody>
      </p:sp>
    </p:spTree>
    <p:extLst>
      <p:ext uri="{BB962C8B-B14F-4D97-AF65-F5344CB8AC3E}">
        <p14:creationId xmlns:p14="http://schemas.microsoft.com/office/powerpoint/2010/main" val="3969987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  <a:latin typeface="Arial" pitchFamily="34" charset="0"/>
                <a:cs typeface="Arial" pitchFamily="34" charset="0"/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  <a:latin typeface="Arial" pitchFamily="34" charset="0"/>
                <a:cs typeface="Arial" pitchFamily="34" charset="0"/>
              </a:rPr>
              <a:t>xml</a:t>
            </a:r>
            <a:r>
              <a:rPr lang="ru-RU" sz="1500" b="1" dirty="0">
                <a:solidFill>
                  <a:srgbClr val="0077BE"/>
                </a:solidFill>
                <a:latin typeface="Arial" pitchFamily="34" charset="0"/>
                <a:cs typeface="Arial" pitchFamily="34" charset="0"/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4720" y="682836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ru-RU" b="1" dirty="0">
                <a:solidFill>
                  <a:srgbClr val="0077BE"/>
                </a:solidFill>
                <a:latin typeface="Arial" pitchFamily="34" charset="0"/>
                <a:cs typeface="Arial" pitchFamily="34" charset="0"/>
              </a:rPr>
              <a:t>Раздел </a:t>
            </a:r>
            <a:r>
              <a:rPr lang="en-US" b="1" dirty="0" err="1">
                <a:solidFill>
                  <a:srgbClr val="0077BE"/>
                </a:solidFill>
                <a:latin typeface="Arial" pitchFamily="34" charset="0"/>
                <a:cs typeface="Arial" pitchFamily="34" charset="0"/>
              </a:rPr>
              <a:t>ChangeBorder</a:t>
            </a:r>
            <a:endParaRPr lang="ru-RU" b="1" dirty="0">
              <a:solidFill>
                <a:srgbClr val="0077B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0268" y="1366404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marL="214313" indent="-214313">
              <a:buFontTx/>
              <a:buChar char="-"/>
            </a:pPr>
            <a:endParaRPr lang="ru-RU" dirty="0"/>
          </a:p>
          <a:p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8"/>
          <p:cNvPicPr/>
          <p:nvPr/>
        </p:nvPicPr>
        <p:blipFill>
          <a:blip r:embed="rId4" cstate="print"/>
          <a:stretch/>
        </p:blipFill>
        <p:spPr>
          <a:xfrm>
            <a:off x="893345" y="1775771"/>
            <a:ext cx="5260808" cy="2979711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39374" y="1037987"/>
            <a:ext cx="6520774" cy="65683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214313" indent="-214313" algn="ctr">
              <a:buFontTx/>
              <a:buChar char="-"/>
            </a:pPr>
            <a:r>
              <a:rPr lang="ru-RU" sz="1200" dirty="0">
                <a:solidFill>
                  <a:srgbClr val="37373A"/>
                </a:solidFill>
              </a:rPr>
              <a:t>Изменение части границы</a:t>
            </a:r>
          </a:p>
          <a:p>
            <a:pPr marL="214313" indent="-214313" algn="ctr">
              <a:buFontTx/>
              <a:buChar char="-"/>
            </a:pPr>
            <a:r>
              <a:rPr lang="ru-RU" sz="1200" dirty="0">
                <a:solidFill>
                  <a:srgbClr val="37373A"/>
                </a:solidFill>
              </a:rPr>
              <a:t>В том числе добавление/исключение внутреннего контура (дырки). </a:t>
            </a:r>
            <a:r>
              <a:rPr lang="ru-RU" sz="1200" dirty="0" err="1">
                <a:solidFill>
                  <a:srgbClr val="37373A"/>
                </a:solidFill>
              </a:rPr>
              <a:t>Подконтур</a:t>
            </a:r>
            <a:r>
              <a:rPr lang="ru-RU" sz="1200" dirty="0">
                <a:solidFill>
                  <a:srgbClr val="37373A"/>
                </a:solidFill>
              </a:rPr>
              <a:t> должен быть замкнут.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04720" y="1775771"/>
            <a:ext cx="6410975" cy="3169209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90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0268" y="1432431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</a:rPr>
              <a:t> </a:t>
            </a:r>
            <a:endParaRPr lang="ru-RU" dirty="0"/>
          </a:p>
          <a:p>
            <a:endParaRPr lang="ru-RU" b="1" dirty="0">
              <a:solidFill>
                <a:schemeClr val="accent3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112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388" y="2066404"/>
            <a:ext cx="5062286" cy="2863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54974" y="2040319"/>
            <a:ext cx="6520773" cy="3103181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90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4973" y="801871"/>
            <a:ext cx="6558194" cy="5438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214313" indent="-214313" algn="ctr"/>
            <a:endParaRPr lang="ru-RU" sz="1100" b="1" dirty="0">
              <a:solidFill>
                <a:schemeClr val="accent1"/>
              </a:solidFill>
            </a:endParaRPr>
          </a:p>
          <a:p>
            <a:pPr marL="214313" indent="-214313" algn="ctr"/>
            <a:r>
              <a:rPr lang="ru-RU" sz="1100" b="1" dirty="0">
                <a:solidFill>
                  <a:schemeClr val="accent1"/>
                </a:solidFill>
              </a:rPr>
              <a:t>Если необходимо удалить </a:t>
            </a:r>
            <a:r>
              <a:rPr lang="ru-RU" sz="1100" b="1" dirty="0" err="1">
                <a:solidFill>
                  <a:schemeClr val="accent1"/>
                </a:solidFill>
              </a:rPr>
              <a:t>подкотнур</a:t>
            </a:r>
            <a:r>
              <a:rPr lang="ru-RU" sz="1100" b="1" dirty="0">
                <a:solidFill>
                  <a:schemeClr val="accent1"/>
                </a:solidFill>
              </a:rPr>
              <a:t> и добавить новый, то в xml-файле необходимо оформить две ветки </a:t>
            </a:r>
            <a:r>
              <a:rPr lang="ru-RU" sz="1100" b="1" u="sng" dirty="0" err="1">
                <a:solidFill>
                  <a:schemeClr val="accent1"/>
                </a:solidFill>
              </a:rPr>
              <a:t>SpecifyRelatedParcel</a:t>
            </a:r>
            <a:r>
              <a:rPr lang="ru-RU" sz="1100" b="1" dirty="0">
                <a:solidFill>
                  <a:schemeClr val="accent1"/>
                </a:solidFill>
              </a:rPr>
              <a:t>, вначале удалить </a:t>
            </a:r>
            <a:r>
              <a:rPr lang="ru-RU" sz="1100" b="1" dirty="0" err="1">
                <a:solidFill>
                  <a:schemeClr val="accent1"/>
                </a:solidFill>
              </a:rPr>
              <a:t>подконтур</a:t>
            </a:r>
            <a:r>
              <a:rPr lang="ru-RU" sz="1100" b="1" dirty="0">
                <a:solidFill>
                  <a:schemeClr val="accent1"/>
                </a:solidFill>
              </a:rPr>
              <a:t>, а затем добавить новый.</a:t>
            </a:r>
          </a:p>
          <a:p>
            <a:pPr marL="214313" indent="-214313" algn="ctr"/>
            <a:endParaRPr lang="ru-RU" sz="1200" dirty="0">
              <a:solidFill>
                <a:srgbClr val="37373A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4973" y="1432431"/>
            <a:ext cx="6520774" cy="5438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ru-RU" sz="1100" b="1" dirty="0">
              <a:solidFill>
                <a:srgbClr val="FF0000"/>
              </a:solidFill>
            </a:endParaRPr>
          </a:p>
          <a:p>
            <a:pPr algn="ctr"/>
            <a:r>
              <a:rPr lang="ru-RU" sz="1100" b="1" dirty="0">
                <a:solidFill>
                  <a:srgbClr val="FF0000"/>
                </a:solidFill>
              </a:rPr>
              <a:t>В одной ветке удалить координаты и добавить новые недопустимо.</a:t>
            </a:r>
          </a:p>
          <a:p>
            <a:pPr algn="ctr"/>
            <a:r>
              <a:rPr lang="ru-RU" sz="1100" b="1" dirty="0">
                <a:solidFill>
                  <a:srgbClr val="FF0000"/>
                </a:solidFill>
              </a:rPr>
              <a:t>Пример неправильного xml-файла.</a:t>
            </a:r>
          </a:p>
          <a:p>
            <a:pPr marL="214313" indent="-214313" algn="ctr"/>
            <a:endParaRPr lang="ru-RU" sz="1200" dirty="0">
              <a:solidFill>
                <a:srgbClr val="37373A"/>
              </a:solidFill>
            </a:endParaRPr>
          </a:p>
        </p:txBody>
      </p:sp>
      <p:pic>
        <p:nvPicPr>
          <p:cNvPr id="12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440" y="782599"/>
            <a:ext cx="434578" cy="56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432431"/>
            <a:ext cx="4857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070768"/>
            <a:ext cx="4857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4929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6"/>
          <p:cNvPicPr/>
          <p:nvPr/>
        </p:nvPicPr>
        <p:blipFill>
          <a:blip r:embed="rId4" cstate="print"/>
          <a:stretch/>
        </p:blipFill>
        <p:spPr>
          <a:xfrm>
            <a:off x="1204774" y="3149266"/>
            <a:ext cx="4525266" cy="1892956"/>
          </a:xfrm>
          <a:prstGeom prst="rect">
            <a:avLst/>
          </a:prstGeom>
        </p:spPr>
      </p:pic>
      <p:pic>
        <p:nvPicPr>
          <p:cNvPr id="10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98" y="1759555"/>
            <a:ext cx="343025" cy="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487017" y="1155909"/>
            <a:ext cx="6362627" cy="17505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b="1" dirty="0">
                <a:solidFill>
                  <a:srgbClr val="FF0000"/>
                </a:solidFill>
              </a:rPr>
              <a:t>Ошибка : Линейная геометрия не допускается для данного типа объекта</a:t>
            </a:r>
          </a:p>
          <a:p>
            <a:pPr lvl="0" algn="ctr"/>
            <a:r>
              <a:rPr lang="ru-RU" sz="1200" dirty="0">
                <a:solidFill>
                  <a:schemeClr val="accent1"/>
                </a:solidFill>
              </a:rPr>
              <a:t>Ошибка в отношении основного участка: не замкнут контур (начальная и последняя координата должны совпадать до сотых долей);</a:t>
            </a:r>
          </a:p>
          <a:p>
            <a:pPr lvl="0" algn="ctr"/>
            <a:r>
              <a:rPr lang="ru-RU" sz="1200" dirty="0">
                <a:solidFill>
                  <a:schemeClr val="accent1"/>
                </a:solidFill>
              </a:rPr>
              <a:t>Ошибка в отношении смежного участка: указана часть границы во вкладке </a:t>
            </a:r>
            <a:r>
              <a:rPr lang="ru-RU" sz="1200" u="sng" dirty="0" err="1">
                <a:solidFill>
                  <a:schemeClr val="accent1"/>
                </a:solidFill>
              </a:rPr>
              <a:t>AllBorder</a:t>
            </a:r>
            <a:r>
              <a:rPr lang="ru-RU" sz="1200" dirty="0">
                <a:solidFill>
                  <a:schemeClr val="accent1"/>
                </a:solidFill>
              </a:rPr>
              <a:t>, данная вкладка соответствует полному описанию границы смежного участка.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</a:rPr>
              <a:t>Ошибка: У уточняемого Смежного ЗУ новый контур незамкнут</a:t>
            </a:r>
          </a:p>
          <a:p>
            <a:pPr algn="ctr"/>
            <a:r>
              <a:rPr lang="ru-RU" sz="1200" dirty="0">
                <a:solidFill>
                  <a:schemeClr val="accent1"/>
                </a:solidFill>
              </a:rPr>
              <a:t>Если добавляется новый </a:t>
            </a:r>
            <a:r>
              <a:rPr lang="ru-RU" sz="1200" dirty="0" err="1">
                <a:solidFill>
                  <a:schemeClr val="accent1"/>
                </a:solidFill>
              </a:rPr>
              <a:t>подконтур</a:t>
            </a:r>
            <a:r>
              <a:rPr lang="ru-RU" sz="1200" dirty="0">
                <a:solidFill>
                  <a:schemeClr val="accent1"/>
                </a:solidFill>
              </a:rPr>
              <a:t> ("дырочка"), то во вкладке </a:t>
            </a:r>
            <a:r>
              <a:rPr lang="ru-RU" sz="1200" dirty="0" err="1">
                <a:solidFill>
                  <a:schemeClr val="accent1"/>
                </a:solidFill>
              </a:rPr>
              <a:t>ChangeBorder</a:t>
            </a:r>
            <a:r>
              <a:rPr lang="ru-RU" sz="1200" dirty="0">
                <a:solidFill>
                  <a:schemeClr val="accent1"/>
                </a:solidFill>
              </a:rPr>
              <a:t> необходимо список координат начинать и замыкать равными координатами</a:t>
            </a:r>
            <a:r>
              <a:rPr lang="ru-RU" sz="1200" dirty="0"/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7017" y="610624"/>
            <a:ext cx="6362627" cy="4361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dirty="0" err="1">
                <a:solidFill>
                  <a:schemeClr val="accent1"/>
                </a:solidFill>
                <a:hlinkClick r:id="rId6"/>
              </a:rPr>
              <a:t>AllBorder</a:t>
            </a:r>
            <a:r>
              <a:rPr lang="ru-RU" sz="1200" dirty="0">
                <a:solidFill>
                  <a:schemeClr val="accent1"/>
                </a:solidFill>
              </a:rPr>
              <a:t> - Полное описание границ. Список координат должен быть замкнут.</a:t>
            </a:r>
          </a:p>
          <a:p>
            <a:pPr algn="ctr"/>
            <a:r>
              <a:rPr lang="ru-RU" sz="1200" dirty="0"/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7017" y="3007782"/>
            <a:ext cx="6362627" cy="2135718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90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pic>
        <p:nvPicPr>
          <p:cNvPr id="16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998" y="610624"/>
            <a:ext cx="347580" cy="43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998" y="3795838"/>
            <a:ext cx="343025" cy="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4486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1520" y="1487100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262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097" y="3356811"/>
            <a:ext cx="4386263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487018" y="799492"/>
            <a:ext cx="6362627" cy="6876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dirty="0">
                <a:solidFill>
                  <a:srgbClr val="37373A"/>
                </a:solidFill>
              </a:rPr>
              <a:t>В xml-файле координаты на смежный земельный участок при корректировки части границы должны начинаться и заканчиваться существующей точкой.</a:t>
            </a:r>
          </a:p>
        </p:txBody>
      </p:sp>
      <p:pic>
        <p:nvPicPr>
          <p:cNvPr id="13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799492"/>
            <a:ext cx="434578" cy="56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487018" y="1741572"/>
            <a:ext cx="6362627" cy="12618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dirty="0">
                <a:solidFill>
                  <a:srgbClr val="FF0000"/>
                </a:solidFill>
              </a:rPr>
              <a:t>Ошибка: Некорректное описание координат уточняемого Смежного ЗУ. </a:t>
            </a:r>
          </a:p>
          <a:p>
            <a:pPr algn="ctr"/>
            <a:r>
              <a:rPr lang="ru-RU" sz="1200" dirty="0"/>
              <a:t>.</a:t>
            </a:r>
          </a:p>
          <a:p>
            <a:pPr algn="ctr"/>
            <a:r>
              <a:rPr lang="ru-RU" sz="1200" dirty="0">
                <a:solidFill>
                  <a:srgbClr val="FF0000"/>
                </a:solidFill>
              </a:rPr>
              <a:t>Сведения на смежный земельный участок не загрузятся если координаты начинаются или заканчиваются новой или прекращающей существование точкой (во вкладке</a:t>
            </a:r>
            <a:r>
              <a:rPr lang="ru-RU" sz="1200" u="sng" dirty="0">
                <a:solidFill>
                  <a:srgbClr val="FF0000"/>
                </a:solidFill>
              </a:rPr>
              <a:t> </a:t>
            </a:r>
            <a:r>
              <a:rPr lang="ru-RU" sz="1200" u="sng" dirty="0" err="1">
                <a:solidFill>
                  <a:srgbClr val="FF0000"/>
                </a:solidFill>
              </a:rPr>
              <a:t>ChangeBorder</a:t>
            </a:r>
            <a:r>
              <a:rPr lang="ru-RU" sz="1200" dirty="0"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ru-RU" sz="1200" dirty="0"/>
              <a:t>.</a:t>
            </a:r>
          </a:p>
        </p:txBody>
      </p:sp>
      <p:pic>
        <p:nvPicPr>
          <p:cNvPr id="15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42" y="2083645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Скругленный прямоугольник 16"/>
          <p:cNvSpPr/>
          <p:nvPr/>
        </p:nvSpPr>
        <p:spPr>
          <a:xfrm>
            <a:off x="487018" y="3356811"/>
            <a:ext cx="6362627" cy="1588169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90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pic>
        <p:nvPicPr>
          <p:cNvPr id="18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42" y="3921469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25919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1520" y="1487100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b="1" dirty="0"/>
              <a:t> </a:t>
            </a:r>
            <a:endParaRPr lang="ru-RU" dirty="0"/>
          </a:p>
        </p:txBody>
      </p:sp>
      <p:pic>
        <p:nvPicPr>
          <p:cNvPr id="9" name="Picture 22"/>
          <p:cNvPicPr/>
          <p:nvPr/>
        </p:nvPicPr>
        <p:blipFill>
          <a:blip r:embed="rId4" cstate="print"/>
          <a:stretch/>
        </p:blipFill>
        <p:spPr>
          <a:xfrm>
            <a:off x="981765" y="2319087"/>
            <a:ext cx="4721204" cy="2160521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487018" y="2319087"/>
            <a:ext cx="6362627" cy="2391276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90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7018" y="1046748"/>
            <a:ext cx="6362627" cy="112646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dirty="0">
                <a:solidFill>
                  <a:srgbClr val="FF0000"/>
                </a:solidFill>
              </a:rPr>
              <a:t>Ошибка: Объект </a:t>
            </a:r>
            <a:r>
              <a:rPr lang="ru-RU" sz="1200" dirty="0" err="1">
                <a:solidFill>
                  <a:srgbClr val="FF0000"/>
                </a:solidFill>
              </a:rPr>
              <a:t>топонекорректен</a:t>
            </a:r>
            <a:r>
              <a:rPr lang="ru-RU" sz="1200" dirty="0">
                <a:solidFill>
                  <a:srgbClr val="FF0000"/>
                </a:solidFill>
              </a:rPr>
              <a:t>. Обнаружены повторяющиеся точки</a:t>
            </a:r>
          </a:p>
          <a:p>
            <a:pPr algn="ctr"/>
            <a:r>
              <a:rPr lang="ru-RU" sz="1200" dirty="0"/>
              <a:t>.</a:t>
            </a:r>
            <a:r>
              <a:rPr lang="ru-RU" sz="1200" dirty="0">
                <a:solidFill>
                  <a:schemeClr val="accent1"/>
                </a:solidFill>
              </a:rPr>
              <a:t> В межевом плане дважды указывается одинаковое значение координат или у смежного земельного участка указывается уточняемое значение координаты, которое уже содержится в сведениях ЕГРН.</a:t>
            </a:r>
          </a:p>
          <a:p>
            <a:pPr algn="ctr"/>
            <a:endParaRPr lang="ru-RU" sz="1200" dirty="0"/>
          </a:p>
        </p:txBody>
      </p:sp>
      <p:pic>
        <p:nvPicPr>
          <p:cNvPr id="12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42" y="1463131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45433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2282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1520" y="1381677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ru-RU" b="1" dirty="0"/>
              <a:t> </a:t>
            </a:r>
            <a:endParaRPr lang="ru-RU" sz="1200" dirty="0"/>
          </a:p>
        </p:txBody>
      </p:sp>
      <p:pic>
        <p:nvPicPr>
          <p:cNvPr id="11" name="Picture 26"/>
          <p:cNvPicPr/>
          <p:nvPr/>
        </p:nvPicPr>
        <p:blipFill>
          <a:blip r:embed="rId4" cstate="print"/>
          <a:stretch/>
        </p:blipFill>
        <p:spPr>
          <a:xfrm>
            <a:off x="3762591" y="2416427"/>
            <a:ext cx="2897557" cy="2376010"/>
          </a:xfrm>
          <a:prstGeom prst="rect">
            <a:avLst/>
          </a:prstGeom>
        </p:spPr>
      </p:pic>
      <p:pic>
        <p:nvPicPr>
          <p:cNvPr id="263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42" y="2416426"/>
            <a:ext cx="2915556" cy="236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487018" y="803109"/>
            <a:ext cx="6362627" cy="146899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endParaRPr lang="ru-RU" sz="1200" b="1" dirty="0">
              <a:solidFill>
                <a:srgbClr val="FF0000"/>
              </a:solidFill>
            </a:endParaRPr>
          </a:p>
          <a:p>
            <a:r>
              <a:rPr lang="ru-RU" sz="1200" b="1" dirty="0">
                <a:solidFill>
                  <a:srgbClr val="FF0000"/>
                </a:solidFill>
              </a:rPr>
              <a:t>Ошибка: Объект </a:t>
            </a:r>
            <a:r>
              <a:rPr lang="ru-RU" sz="1200" b="1" dirty="0" err="1">
                <a:solidFill>
                  <a:srgbClr val="FF0000"/>
                </a:solidFill>
              </a:rPr>
              <a:t>топонекорректен</a:t>
            </a:r>
            <a:r>
              <a:rPr lang="ru-RU" sz="1200" b="1" dirty="0">
                <a:solidFill>
                  <a:srgbClr val="FF0000"/>
                </a:solidFill>
              </a:rPr>
              <a:t>. Обнаружено самопересечение в точке</a:t>
            </a:r>
          </a:p>
          <a:p>
            <a:pPr algn="ctr"/>
            <a:r>
              <a:rPr lang="ru-RU" sz="1200" dirty="0"/>
              <a:t>.</a:t>
            </a:r>
            <a:r>
              <a:rPr lang="ru-RU" sz="1200" dirty="0">
                <a:solidFill>
                  <a:schemeClr val="accent1"/>
                </a:solidFill>
              </a:rPr>
              <a:t> </a:t>
            </a:r>
          </a:p>
          <a:p>
            <a:pPr algn="ctr"/>
            <a:r>
              <a:rPr lang="ru-RU" sz="1200" dirty="0">
                <a:solidFill>
                  <a:schemeClr val="accent1"/>
                </a:solidFill>
              </a:rPr>
              <a:t>В xml-файле на смежный земельный участок указаны координаты не последовательно или нарушено направление обхода точек </a:t>
            </a:r>
          </a:p>
          <a:p>
            <a:pPr algn="ctr"/>
            <a:endParaRPr lang="ru-RU" sz="1200" dirty="0">
              <a:solidFill>
                <a:schemeClr val="accent1"/>
              </a:solidFill>
            </a:endParaRPr>
          </a:p>
          <a:p>
            <a:pPr algn="ctr"/>
            <a:r>
              <a:rPr lang="ru-RU" sz="1200" dirty="0">
                <a:solidFill>
                  <a:schemeClr val="accent1"/>
                </a:solidFill>
              </a:rPr>
              <a:t>Координаты на смежный земельный участок даны без учета внутреннего </a:t>
            </a:r>
            <a:r>
              <a:rPr lang="ru-RU" sz="1200" dirty="0" err="1">
                <a:solidFill>
                  <a:schemeClr val="accent1"/>
                </a:solidFill>
              </a:rPr>
              <a:t>подконтура</a:t>
            </a:r>
            <a:r>
              <a:rPr lang="ru-RU" sz="1200" dirty="0">
                <a:solidFill>
                  <a:schemeClr val="accent1"/>
                </a:solidFill>
              </a:rPr>
              <a:t>. </a:t>
            </a:r>
          </a:p>
          <a:p>
            <a:pPr algn="ctr"/>
            <a:endParaRPr lang="ru-RU" sz="1200" dirty="0">
              <a:solidFill>
                <a:schemeClr val="accent1"/>
              </a:solidFill>
            </a:endParaRPr>
          </a:p>
          <a:p>
            <a:pPr algn="ctr"/>
            <a:endParaRPr lang="ru-RU" sz="1200" dirty="0"/>
          </a:p>
        </p:txBody>
      </p:sp>
      <p:pic>
        <p:nvPicPr>
          <p:cNvPr id="10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42" y="1165009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75854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4720" y="1184209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endParaRPr lang="ru-RU" dirty="0"/>
          </a:p>
        </p:txBody>
      </p:sp>
      <p:pic>
        <p:nvPicPr>
          <p:cNvPr id="9" name="Picture 28"/>
          <p:cNvPicPr/>
          <p:nvPr/>
        </p:nvPicPr>
        <p:blipFill>
          <a:blip r:embed="rId4" cstate="print"/>
          <a:stretch/>
        </p:blipFill>
        <p:spPr>
          <a:xfrm>
            <a:off x="1595375" y="1832609"/>
            <a:ext cx="4455319" cy="1478280"/>
          </a:xfrm>
          <a:prstGeom prst="rect">
            <a:avLst/>
          </a:prstGeom>
        </p:spPr>
      </p:pic>
      <p:pic>
        <p:nvPicPr>
          <p:cNvPr id="264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46" y="3515193"/>
            <a:ext cx="5626740" cy="522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8067" y="3776691"/>
            <a:ext cx="5064773" cy="99074"/>
          </a:xfrm>
          <a:prstGeom prst="rect">
            <a:avLst/>
          </a:prstGeom>
          <a:noFill/>
          <a:ln w="15875" cap="rnd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pic>
        <p:nvPicPr>
          <p:cNvPr id="11" name="Picture 32"/>
          <p:cNvPicPr/>
          <p:nvPr/>
        </p:nvPicPr>
        <p:blipFill>
          <a:blip r:embed="rId6" cstate="print"/>
          <a:stretch/>
        </p:blipFill>
        <p:spPr>
          <a:xfrm>
            <a:off x="807146" y="4038191"/>
            <a:ext cx="5278855" cy="885587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554973" y="1841798"/>
            <a:ext cx="6362627" cy="1469091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90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4973" y="3515193"/>
            <a:ext cx="6362627" cy="1506580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90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4973" y="776038"/>
            <a:ext cx="6362627" cy="9294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dirty="0">
                <a:solidFill>
                  <a:srgbClr val="FF0000"/>
                </a:solidFill>
              </a:rPr>
              <a:t>Ошибка: Необрабатываемая ошибка </a:t>
            </a:r>
          </a:p>
          <a:p>
            <a:r>
              <a:rPr lang="ru-RU" sz="1200" dirty="0"/>
              <a:t> </a:t>
            </a:r>
          </a:p>
          <a:p>
            <a:pPr algn="ctr"/>
            <a:r>
              <a:rPr lang="ru-RU" sz="1200" dirty="0"/>
              <a:t> </a:t>
            </a:r>
            <a:r>
              <a:rPr lang="ru-RU" sz="1200" dirty="0">
                <a:solidFill>
                  <a:schemeClr val="accent1"/>
                </a:solidFill>
              </a:rPr>
              <a:t>Указан несуществующий кадастровый квартал (например 7 цифр в квартале), в заключении кадастрового инженера использование некорректных символов</a:t>
            </a:r>
          </a:p>
          <a:p>
            <a:pPr algn="ctr"/>
            <a:endParaRPr lang="ru-RU" sz="1200" dirty="0"/>
          </a:p>
        </p:txBody>
      </p:sp>
      <p:pic>
        <p:nvPicPr>
          <p:cNvPr id="15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82" y="967542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82" y="3875766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82" y="2394086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9250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4720" y="1184209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endParaRPr lang="ru-RU" dirty="0"/>
          </a:p>
        </p:txBody>
      </p:sp>
      <p:pic>
        <p:nvPicPr>
          <p:cNvPr id="12" name="Picture 34"/>
          <p:cNvPicPr/>
          <p:nvPr/>
        </p:nvPicPr>
        <p:blipFill>
          <a:blip r:embed="rId4" cstate="print"/>
          <a:stretch/>
        </p:blipFill>
        <p:spPr>
          <a:xfrm>
            <a:off x="1155032" y="1913021"/>
            <a:ext cx="5035216" cy="2517608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297520" y="1841799"/>
            <a:ext cx="6362627" cy="3103181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90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7520" y="719491"/>
            <a:ext cx="6362627" cy="92943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b="1" dirty="0">
                <a:solidFill>
                  <a:srgbClr val="0077BE"/>
                </a:solidFill>
              </a:rPr>
              <a:t>Многоконтурный земельный участок</a:t>
            </a:r>
          </a:p>
          <a:p>
            <a:r>
              <a:rPr lang="ru-RU" sz="1200" b="1" dirty="0">
                <a:solidFill>
                  <a:srgbClr val="0077BE"/>
                </a:solidFill>
              </a:rPr>
              <a:t> </a:t>
            </a:r>
          </a:p>
          <a:p>
            <a:pPr algn="ctr"/>
            <a:r>
              <a:rPr lang="ru-RU" sz="1200" dirty="0">
                <a:solidFill>
                  <a:schemeClr val="accent1"/>
                </a:solidFill>
              </a:rPr>
              <a:t>Если смежный земельный участок является многоконтурным, то в xml-фале необходимо указывать номер контура в который вносится изменение.</a:t>
            </a:r>
          </a:p>
          <a:p>
            <a:pPr algn="ctr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0592155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4720" y="811096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ru-RU" dirty="0">
              <a:solidFill>
                <a:srgbClr val="0077BE"/>
              </a:solidFill>
            </a:endParaRP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dirty="0"/>
              <a:t>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966" y="2413099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r>
              <a:rPr lang="ru-RU" dirty="0"/>
              <a:t>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4720" y="4124591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r>
              <a:rPr lang="ru-RU" b="1" dirty="0"/>
              <a:t> </a:t>
            </a:r>
            <a:endParaRPr lang="ru-RU" dirty="0"/>
          </a:p>
          <a:p>
            <a:pPr algn="ctr"/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b="1" dirty="0"/>
              <a:t> 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4973" y="1080905"/>
            <a:ext cx="6362627" cy="72770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Если уточняется многоконтурный участок (основной), то в межевом плане координаты должны указываться во вкладках </a:t>
            </a:r>
            <a:r>
              <a:rPr lang="ru-RU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ExistContour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NumberRecord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4973" y="2413099"/>
            <a:ext cx="6362627" cy="72770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Если при уточнение землепользование становится многоконтурным участком, то в межевом плане координаты должны указываться во вкладках </a:t>
            </a:r>
            <a:r>
              <a:rPr lang="ru-RU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NewContour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2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Definition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54973" y="3677919"/>
            <a:ext cx="6362627" cy="89334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b="1" dirty="0">
                <a:solidFill>
                  <a:srgbClr val="FF0000"/>
                </a:solidFill>
              </a:rPr>
              <a:t>Не допускается в отношении одного земельного участка координаты указывать во вкладках  </a:t>
            </a:r>
            <a:r>
              <a:rPr lang="ru-RU" sz="1200" b="1" u="sng" dirty="0" err="1">
                <a:solidFill>
                  <a:srgbClr val="FF0000"/>
                </a:solidFill>
              </a:rPr>
              <a:t>ExistContour</a:t>
            </a:r>
            <a:r>
              <a:rPr lang="ru-RU" sz="1200" b="1" u="sng" dirty="0">
                <a:solidFill>
                  <a:srgbClr val="FF0000"/>
                </a:solidFill>
                <a:hlinkClick r:id="rId4"/>
              </a:rPr>
              <a:t> </a:t>
            </a:r>
            <a:r>
              <a:rPr lang="ru-RU" sz="1200" b="1" u="sng" dirty="0" err="1">
                <a:solidFill>
                  <a:srgbClr val="FF0000"/>
                </a:solidFill>
              </a:rPr>
              <a:t>NumberRecord</a:t>
            </a:r>
            <a:r>
              <a:rPr lang="ru-RU" sz="1200" b="1" dirty="0">
                <a:solidFill>
                  <a:srgbClr val="FF0000"/>
                </a:solidFill>
              </a:rPr>
              <a:t> и </a:t>
            </a:r>
            <a:r>
              <a:rPr lang="ru-RU" sz="1200" b="1" u="sng" dirty="0" err="1">
                <a:solidFill>
                  <a:srgbClr val="FF0000"/>
                </a:solidFill>
              </a:rPr>
              <a:t>NewContour</a:t>
            </a:r>
            <a:r>
              <a:rPr lang="ru-RU" sz="1200" b="1" u="sng" dirty="0">
                <a:solidFill>
                  <a:srgbClr val="FF0000"/>
                </a:solidFill>
                <a:hlinkClick r:id="rId4"/>
              </a:rPr>
              <a:t> </a:t>
            </a:r>
            <a:r>
              <a:rPr lang="ru-RU" sz="1200" b="1" u="sng" dirty="0" err="1">
                <a:solidFill>
                  <a:srgbClr val="FF0000"/>
                </a:solidFill>
              </a:rPr>
              <a:t>Definition</a:t>
            </a:r>
            <a:r>
              <a:rPr lang="ru-RU" sz="1200" b="1" u="sng" dirty="0"/>
              <a:t>.</a:t>
            </a:r>
            <a:endParaRPr lang="ru-RU" sz="1200" dirty="0">
              <a:solidFill>
                <a:schemeClr val="accent1"/>
              </a:solidFill>
            </a:endParaRPr>
          </a:p>
        </p:txBody>
      </p:sp>
      <p:pic>
        <p:nvPicPr>
          <p:cNvPr id="21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82" y="3907923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81" y="1080904"/>
            <a:ext cx="434578" cy="56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81" y="2413099"/>
            <a:ext cx="434578" cy="56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7210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04720" y="1442754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just"/>
            <a:r>
              <a:rPr lang="ru-RU" dirty="0"/>
              <a:t>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4720" y="4092709"/>
            <a:ext cx="6455427" cy="635701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87018" y="1308295"/>
            <a:ext cx="6362627" cy="17685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endParaRPr lang="ru-RU" sz="1200" b="1" dirty="0">
              <a:solidFill>
                <a:srgbClr val="0077BE"/>
              </a:solidFill>
            </a:endParaRPr>
          </a:p>
          <a:p>
            <a:pPr algn="ctr"/>
            <a:r>
              <a:rPr lang="ru-RU" sz="1400" b="1" dirty="0">
                <a:solidFill>
                  <a:srgbClr val="0077BE"/>
                </a:solidFill>
              </a:rPr>
              <a:t>При разделе с сохранением в измененных границах единого землепользования или многоконтурного земельного участка необходимо заполнять:</a:t>
            </a:r>
            <a:endParaRPr lang="ru-RU" sz="1400" dirty="0">
              <a:solidFill>
                <a:srgbClr val="0077BE"/>
              </a:solidFill>
            </a:endParaRPr>
          </a:p>
          <a:p>
            <a:pPr lvl="0" algn="ctr"/>
            <a:r>
              <a:rPr lang="ru-RU" sz="1200" b="1" dirty="0" err="1">
                <a:solidFill>
                  <a:schemeClr val="accent1"/>
                </a:solidFill>
              </a:rPr>
              <a:t>TransformationEntryParcels</a:t>
            </a:r>
            <a:r>
              <a:rPr lang="ru-RU" sz="1200" b="1" dirty="0">
                <a:solidFill>
                  <a:schemeClr val="accent1"/>
                </a:solidFill>
              </a:rPr>
              <a:t> - Входящие в состав ЕЗ участки, </a:t>
            </a:r>
          </a:p>
          <a:p>
            <a:pPr lvl="0" algn="ctr"/>
            <a:r>
              <a:rPr lang="ru-RU" sz="1200" b="1" dirty="0">
                <a:solidFill>
                  <a:schemeClr val="accent1"/>
                </a:solidFill>
              </a:rPr>
              <a:t>преобразование которых осуществляется.</a:t>
            </a:r>
          </a:p>
          <a:p>
            <a:pPr lvl="0" algn="ctr"/>
            <a:r>
              <a:rPr lang="ru-RU" sz="1200" b="1" dirty="0" err="1">
                <a:solidFill>
                  <a:schemeClr val="accent1"/>
                </a:solidFill>
              </a:rPr>
              <a:t>TransformationContours</a:t>
            </a:r>
            <a:r>
              <a:rPr lang="ru-RU" sz="1200" b="1" dirty="0">
                <a:solidFill>
                  <a:schemeClr val="accent1"/>
                </a:solidFill>
              </a:rPr>
              <a:t> -Контуры многоконтурного земельного участка, </a:t>
            </a:r>
          </a:p>
          <a:p>
            <a:pPr lvl="0" algn="ctr"/>
            <a:r>
              <a:rPr lang="ru-RU" sz="1200" b="1" dirty="0">
                <a:solidFill>
                  <a:schemeClr val="accent1"/>
                </a:solidFill>
              </a:rPr>
              <a:t>преобразование которых осуществляется</a:t>
            </a:r>
          </a:p>
          <a:p>
            <a:pPr lvl="0" algn="ctr"/>
            <a:r>
              <a:rPr lang="ru-RU" sz="1200" b="1" dirty="0" err="1">
                <a:solidFill>
                  <a:schemeClr val="accent1"/>
                </a:solidFill>
              </a:rPr>
              <a:t>DeleteEntryParcels</a:t>
            </a:r>
            <a:r>
              <a:rPr lang="ru-RU" sz="1200" b="1" dirty="0">
                <a:solidFill>
                  <a:schemeClr val="accent1"/>
                </a:solidFill>
              </a:rPr>
              <a:t> - Исключаемые из состава измененного ЕЗ входящие участки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7018" y="3514787"/>
            <a:ext cx="6362627" cy="69927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 algn="ctr"/>
            <a:r>
              <a:rPr lang="ru-RU" sz="1200" b="1" dirty="0">
                <a:solidFill>
                  <a:srgbClr val="FF0000"/>
                </a:solidFill>
              </a:rPr>
              <a:t>При корректировке </a:t>
            </a:r>
            <a:r>
              <a:rPr lang="ru-RU" sz="1200" b="1" dirty="0" err="1">
                <a:solidFill>
                  <a:srgbClr val="FF0000"/>
                </a:solidFill>
              </a:rPr>
              <a:t>топонекорректного</a:t>
            </a:r>
            <a:r>
              <a:rPr lang="ru-RU" sz="1200" b="1" dirty="0">
                <a:solidFill>
                  <a:srgbClr val="FF0000"/>
                </a:solidFill>
              </a:rPr>
              <a:t> смежного земельного участка в xml-файле его нужно указывать последним.</a:t>
            </a:r>
            <a:endParaRPr lang="ru-RU" sz="1200" dirty="0">
              <a:solidFill>
                <a:schemeClr val="accent1"/>
              </a:solidFill>
            </a:endParaRPr>
          </a:p>
        </p:txBody>
      </p:sp>
      <p:pic>
        <p:nvPicPr>
          <p:cNvPr id="15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569" y="1966261"/>
            <a:ext cx="434578" cy="56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59373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00096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 cstate="print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6105174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500" b="1" dirty="0">
                <a:solidFill>
                  <a:srgbClr val="0077BE"/>
                </a:solidFill>
              </a:rPr>
              <a:t>Основные ошибки, допускаемые при подготовке </a:t>
            </a:r>
            <a:r>
              <a:rPr lang="en-US" sz="1500" b="1" dirty="0">
                <a:solidFill>
                  <a:srgbClr val="0077BE"/>
                </a:solidFill>
              </a:rPr>
              <a:t>xml</a:t>
            </a:r>
            <a:r>
              <a:rPr lang="ru-RU" sz="1500" b="1" dirty="0">
                <a:solidFill>
                  <a:srgbClr val="0077BE"/>
                </a:solidFill>
              </a:rPr>
              <a:t>- файла</a:t>
            </a:r>
            <a:endParaRPr lang="ru-RU" sz="1700" b="1" dirty="0">
              <a:solidFill>
                <a:srgbClr val="3E7E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0268" y="1852120"/>
            <a:ext cx="6455427" cy="409367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dirty="0"/>
              <a:t> </a:t>
            </a:r>
          </a:p>
          <a:p>
            <a:pPr algn="just"/>
            <a:r>
              <a:rPr lang="ru-RU" dirty="0"/>
              <a:t>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4720" y="4092709"/>
            <a:ext cx="6455427" cy="635701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just"/>
            <a:endParaRPr lang="ru-RU" dirty="0"/>
          </a:p>
        </p:txBody>
      </p:sp>
      <p:pic>
        <p:nvPicPr>
          <p:cNvPr id="9" name="Picture 44"/>
          <p:cNvPicPr/>
          <p:nvPr/>
        </p:nvPicPr>
        <p:blipFill>
          <a:blip r:embed="rId4" cstate="print"/>
          <a:stretch/>
        </p:blipFill>
        <p:spPr>
          <a:xfrm>
            <a:off x="1441971" y="2896603"/>
            <a:ext cx="4775347" cy="204090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554973" y="2687504"/>
            <a:ext cx="6362627" cy="2347713"/>
          </a:xfrm>
          <a:prstGeom prst="roundRect">
            <a:avLst/>
          </a:prstGeom>
          <a:solidFill>
            <a:schemeClr val="tx2">
              <a:lumMod val="60000"/>
              <a:lumOff val="40000"/>
              <a:alpha val="26000"/>
            </a:schemeClr>
          </a:solidFill>
          <a:ln w="19050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4973" y="748966"/>
            <a:ext cx="6362627" cy="79989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При перераспределении земельных участков необходимо заполнять реквизит "3. Сведения об образовании земельных участков путем перераспределения"  раздела «Сведения об образуемых земельных участках»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4973" y="1699667"/>
            <a:ext cx="6362627" cy="79989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/>
            <a:r>
              <a:rPr lang="ru-RU" sz="1200" b="1" dirty="0">
                <a:solidFill>
                  <a:srgbClr val="FF0000"/>
                </a:solidFill>
              </a:rPr>
              <a:t>Согласно 921 Приказу протокол формирования земельного участка не предусмотрен.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</a:rPr>
              <a:t>Ошибка заполнения реквизита "3. Сведения об образовании земельных участков путем перераспределения".</a:t>
            </a:r>
          </a:p>
        </p:txBody>
      </p:sp>
      <p:pic>
        <p:nvPicPr>
          <p:cNvPr id="14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82" y="1852121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440" y="877409"/>
            <a:ext cx="434578" cy="56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82" y="3659373"/>
            <a:ext cx="433336" cy="43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490803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683568" y="4731990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107504" y="0"/>
            <a:ext cx="1466989" cy="6995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3568" y="113159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520" y="3507854"/>
            <a:ext cx="3452243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Сафина </a:t>
            </a:r>
            <a:r>
              <a:rPr lang="ru-RU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Алсу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Шамилевна</a:t>
            </a:r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Начальник отдела государственного кадастрового учета и государственной регистрации прав на недвижимость №1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496" y="1347614"/>
            <a:ext cx="3699955" cy="1440159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ru-RU" sz="17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«Основные изменения в законодательстве в сфере государственного кадастрового учета объектов капитального строительства»</a:t>
            </a:r>
          </a:p>
        </p:txBody>
      </p:sp>
    </p:spTree>
    <p:extLst>
      <p:ext uri="{BB962C8B-B14F-4D97-AF65-F5344CB8AC3E}">
        <p14:creationId xmlns:p14="http://schemas.microsoft.com/office/powerpoint/2010/main" val="25523803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160268" y="895865"/>
            <a:ext cx="5981040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35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Федеральный закон от 21.12.2021 N 430-ФЗ "О внесении изменений в часть первую Гражданского кодекса Российской Федерации"</a:t>
            </a:r>
          </a:p>
          <a:p>
            <a:endParaRPr lang="ru-RU" sz="135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13485" y="760810"/>
            <a:ext cx="62275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ject 5"/>
          <p:cNvPicPr/>
          <p:nvPr/>
        </p:nvPicPr>
        <p:blipFill>
          <a:blip r:embed="rId3"/>
          <a:stretch/>
        </p:blipFill>
        <p:spPr bwMode="auto">
          <a:xfrm>
            <a:off x="461435" y="1631219"/>
            <a:ext cx="928254" cy="86736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3BA3F1-471D-4243-96D9-4D839DC16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308" y="1678555"/>
            <a:ext cx="4351281" cy="8447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66421" t="16362" r="15723" b="27361"/>
          <a:stretch/>
        </p:blipFill>
        <p:spPr>
          <a:xfrm>
            <a:off x="6241000" y="-6843"/>
            <a:ext cx="2903000" cy="5146298"/>
          </a:xfrm>
          <a:prstGeom prst="rect">
            <a:avLst/>
          </a:prstGeom>
        </p:spPr>
      </p:pic>
      <p:sp>
        <p:nvSpPr>
          <p:cNvPr id="21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14094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законодательстве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93BA3F1-471D-4243-96D9-4D839DC16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308" y="2866127"/>
            <a:ext cx="4442851" cy="867364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569308" y="1707939"/>
            <a:ext cx="4285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Наряду с органами государственной власти и органами местного самоуправления, вправе обратиться лица, обязанные в соответствии с законом осуществлять эксплуатацию таких линейных объектов</a:t>
            </a:r>
          </a:p>
        </p:txBody>
      </p:sp>
      <p:pic>
        <p:nvPicPr>
          <p:cNvPr id="28" name="Рисунок 27" descr="i (1).jf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410" y="2869102"/>
            <a:ext cx="755650" cy="75565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569308" y="2947367"/>
            <a:ext cx="4572000" cy="7155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35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Сокращены сроки до трех месяцев, по истечению которых, могут обратиться в суд с требованием о признании права собственности на бесхозяйные линейные объекты.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271249" y="895865"/>
            <a:ext cx="5689157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Федеральный закон от 30.12.2021 N 476-ФЗ "О внесении изменений в отдельные законодательные акты Российской Федерации"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-24603" y="760810"/>
            <a:ext cx="6770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BEDAED4-548F-AC48-8079-C8F873678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87" y="1547526"/>
            <a:ext cx="760816" cy="760816"/>
          </a:xfrm>
          <a:prstGeom prst="rect">
            <a:avLst/>
          </a:prstGeom>
        </p:spPr>
      </p:pic>
      <p:pic>
        <p:nvPicPr>
          <p:cNvPr id="15" name="object 5"/>
          <p:cNvPicPr/>
          <p:nvPr/>
        </p:nvPicPr>
        <p:blipFill>
          <a:blip r:embed="rId4"/>
          <a:stretch/>
        </p:blipFill>
        <p:spPr bwMode="auto">
          <a:xfrm>
            <a:off x="271249" y="2772501"/>
            <a:ext cx="928254" cy="86736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3BA3F1-471D-4243-96D9-4D839DC16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415" y="1547526"/>
            <a:ext cx="4572000" cy="10233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66421" t="16362" r="15723" b="27361"/>
          <a:stretch/>
        </p:blipFill>
        <p:spPr>
          <a:xfrm>
            <a:off x="6241000" y="-6843"/>
            <a:ext cx="2903000" cy="514629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655805" y="1670672"/>
            <a:ext cx="39974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Определил правовое регулирование таких объектов как «многоквартирный дом»,«дом блокированной застройки», части домов, в том числе барачного типа</a:t>
            </a:r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14094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законодательстве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93BA3F1-471D-4243-96D9-4D839DC16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8415" y="2850811"/>
            <a:ext cx="4572000" cy="102339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538415" y="2850811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Здание, помещение может быть признано домом блокированной застройки (независимо от их наименования или вида разрешенного использования), в случае соответствия признакам, предусмотренным пунктом 40 статьи 1 Градостроительного кодекса РФ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271249" y="895865"/>
            <a:ext cx="5604390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Закон Республики Татарстан от 25.02.2022 №6-ЗРТ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-24603" y="760810"/>
            <a:ext cx="6770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ject 5"/>
          <p:cNvPicPr/>
          <p:nvPr/>
        </p:nvPicPr>
        <p:blipFill>
          <a:blip r:embed="rId3"/>
          <a:stretch/>
        </p:blipFill>
        <p:spPr bwMode="auto">
          <a:xfrm>
            <a:off x="271249" y="2772501"/>
            <a:ext cx="928254" cy="86736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3BA3F1-471D-4243-96D9-4D839DC16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415" y="1547526"/>
            <a:ext cx="4250726" cy="218714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66421" t="16362" r="15723" b="27361"/>
          <a:stretch/>
        </p:blipFill>
        <p:spPr>
          <a:xfrm>
            <a:off x="6241000" y="-6843"/>
            <a:ext cx="2903000" cy="514629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655805" y="1670672"/>
            <a:ext cx="3997412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50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Запрет на строительство, реконструкцию и эксплуатацию жилых домов на земельных участках из состава земель сельскохозяйственного назначения, используемых крестьянскими (фермерскими) хозяйствами во всех муниципальных образованиях на территории Республики Татарстан</a:t>
            </a:r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14094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законодательстве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271249" y="895865"/>
            <a:ext cx="5604390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05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Федеральный закон г. N 58-ФЗ "О внесении изменений в отдельные законодательные акты Российской Федерации» </a:t>
            </a:r>
            <a:endParaRPr lang="ru-RU" sz="105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-24603" y="760810"/>
            <a:ext cx="6770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ject 5"/>
          <p:cNvPicPr/>
          <p:nvPr/>
        </p:nvPicPr>
        <p:blipFill>
          <a:blip r:embed="rId3"/>
          <a:stretch/>
        </p:blipFill>
        <p:spPr bwMode="auto">
          <a:xfrm>
            <a:off x="487017" y="1476358"/>
            <a:ext cx="699223" cy="55591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3BA3F1-471D-4243-96D9-4D839DC16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17" y="2639683"/>
            <a:ext cx="2644373" cy="19344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66421" t="16362" r="15723" b="27361"/>
          <a:stretch/>
        </p:blipFill>
        <p:spPr>
          <a:xfrm>
            <a:off x="6241000" y="-6843"/>
            <a:ext cx="2903000" cy="514629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54973" y="2729757"/>
            <a:ext cx="22076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Проверка наличия правоустанавливающих документов на земельный участок, на котором расположено здание или сооружение, введенные в эксплуатацию, а также соответствия таких введенных в эксплуатацию здания или сооружения виду разрешенного использования данного земельного участка и установленным применительно к данному земельному участку ограничениям прав на землю</a:t>
            </a:r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14094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законодательстве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93BA3F1-471D-4243-96D9-4D839DC16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689" y="2639683"/>
            <a:ext cx="2644373" cy="193447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476446" y="2815701"/>
            <a:ext cx="22428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Проверка на предмет  обеспечения инженерной защиты  и оборудования объектов капитального строительства расположенных в границах зон затопления, подтопления, </a:t>
            </a:r>
            <a:r>
              <a:rPr lang="ru-RU" sz="9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водоохранных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зон сооружениями, обеспечивающими охрану водных объектов от загрязнения, засорения, заиления и истощения вод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47314" y="166294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35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Государственным регистратором прав не осуществляется: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119906" y="854016"/>
            <a:ext cx="5604390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РОСРЕЕСТРА ОТ 15.03.2022 №П/0082 «ОБ УСТАНОВЛЕНИИ ФОРМЫ ТЕХНИЧЕСКОГО ПЛАНА, ТРЕБОВАНИЙ К ЕГО ПОДГОТОВКЕ И СОСТАВА СОДЕРЖАЩИХСЯ В НЕМ СВЕДЕНИЙ»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-24603" y="760810"/>
            <a:ext cx="6770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66421" t="16362" r="15723" b="27361"/>
          <a:stretch/>
        </p:blipFill>
        <p:spPr>
          <a:xfrm>
            <a:off x="6241000" y="-6843"/>
            <a:ext cx="2903000" cy="5146298"/>
          </a:xfrm>
          <a:prstGeom prst="rect">
            <a:avLst/>
          </a:prstGeom>
        </p:spPr>
      </p:pic>
      <p:sp>
        <p:nvSpPr>
          <p:cNvPr id="21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14094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законодательстве</a:t>
            </a:r>
          </a:p>
        </p:txBody>
      </p:sp>
      <p:pic>
        <p:nvPicPr>
          <p:cNvPr id="11" name="Рисунок 10" descr="18-188694_timeline-terms-of-service-icon-term-of-servi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05" y="1876246"/>
            <a:ext cx="565637" cy="566108"/>
          </a:xfrm>
          <a:prstGeom prst="rect">
            <a:avLst/>
          </a:prstGeom>
        </p:spPr>
      </p:pic>
      <p:sp>
        <p:nvSpPr>
          <p:cNvPr id="18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1541397" y="1317961"/>
            <a:ext cx="756968" cy="6113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Было </a:t>
            </a: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3994816" y="1314054"/>
            <a:ext cx="756968" cy="6113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стало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9836" y="1876245"/>
            <a:ext cx="23661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25" dirty="0"/>
              <a:t>формы декларации об объекте недвижимости в приказе Росреестра нет (она является Приложением №2 к приказу Минэкономразвития).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545457" y="1876245"/>
            <a:ext cx="1940944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25" dirty="0"/>
              <a:t>Декларация вынесена в отдельный приказ Росреестра от 04.03.2022 № П/0072</a:t>
            </a: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1151555" y="2581454"/>
          <a:ext cx="1536653" cy="1053556"/>
        </p:xfrm>
        <a:graphic>
          <a:graphicData uri="http://schemas.openxmlformats.org/drawingml/2006/table">
            <a:tbl>
              <a:tblPr/>
              <a:tblGrid>
                <a:gridCol w="1536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0588">
                <a:tc>
                  <a:txBody>
                    <a:bodyPr/>
                    <a:lstStyle/>
                    <a:p>
                      <a:pPr algn="l" fontAlgn="t"/>
                      <a:endParaRPr lang="ru-RU" sz="1400" b="1" dirty="0"/>
                    </a:p>
                    <a:p>
                      <a:pPr algn="ctr" fontAlgn="t"/>
                      <a:r>
                        <a:rPr lang="ru-RU" sz="800" b="1" dirty="0"/>
                        <a:t>2. Сведения о заказчике кадастровых работ</a:t>
                      </a:r>
                    </a:p>
                  </a:txBody>
                  <a:tcPr marL="28273" marR="28273" marT="42409" marB="42409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298">
                <a:tc>
                  <a:txBody>
                    <a:bodyPr/>
                    <a:lstStyle/>
                    <a:p>
                      <a:br>
                        <a:rPr lang="ru-RU" sz="1400" dirty="0"/>
                      </a:br>
                      <a:endParaRPr lang="ru-RU" sz="1400" dirty="0"/>
                    </a:p>
                  </a:txBody>
                  <a:tcPr marL="28273" marR="28273" marT="42409" marB="42409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3262567" y="2509327"/>
          <a:ext cx="2978434" cy="2198030"/>
        </p:xfrm>
        <a:graphic>
          <a:graphicData uri="http://schemas.openxmlformats.org/drawingml/2006/table">
            <a:tbl>
              <a:tblPr/>
              <a:tblGrid>
                <a:gridCol w="2978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53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dirty="0"/>
                        <a:t>2. Сведения о заказчике кадастровых работ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78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/>
                        <a:t>В отношении физического лица:</a:t>
                      </a:r>
                    </a:p>
                    <a:p>
                      <a:pPr algn="l" fontAlgn="t"/>
                      <a:r>
                        <a:rPr lang="ru-RU" sz="600" dirty="0"/>
                        <a:t>фамилия, имя, отчество (последнее - при наличии) физического лица _______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78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/>
                        <a:t>страховой номер индивидуального лицевого счета в системе обязательного пенсионного страхования Российской Федерации (СНИЛС) ______________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3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/>
                        <a:t>наименование и реквизиты документа, удостоверяющего личность __________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3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/>
                        <a:t>адрес постоянного места жительства или преимущественного пребывания _____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78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/>
                        <a:t>В отношении юридического лица, органа государственной власти, органа местного самоуправления: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53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/>
                        <a:t>полное или сокращенное (в случае, если имеется) наименование ___________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53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/>
                        <a:t>основной государственный регистрационный номер _____________________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53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/>
                        <a:t>идентификационный номер налогоплательщика ________________________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53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/>
                        <a:t>В отношении иностранного юридического лица: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53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/>
                        <a:t>полное наименование _____________________________________________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534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/>
                        <a:t>страна регистрации (инкорпорации) _________________________________</a:t>
                      </a:r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630">
                <a:tc>
                  <a:txBody>
                    <a:bodyPr/>
                    <a:lstStyle/>
                    <a:p>
                      <a:pPr fontAlgn="t"/>
                      <a:endParaRPr lang="ru-RU" sz="800" dirty="0"/>
                    </a:p>
                  </a:txBody>
                  <a:tcPr marL="17966" marR="17966" marT="26950" marB="269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74433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3B0D09D-AF7F-2C4D-BE20-214B3B3F31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292" y="2802620"/>
            <a:ext cx="631544" cy="71048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119906" y="854016"/>
            <a:ext cx="5604390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РОСРЕЕСТРА ОТ 15.03.2022 №П/0082 «ОБ УСТАНОВЛЕНИИ ФОРМЫ ТЕХНИЧЕСКОГО ПЛАНА, ТРЕБОВАНИЙ К ЕГО ПОДГОТОВКЕ И СОСТАВА СОДЕРЖАЩИХСЯ В НЕМ СВЕДЕНИЙ»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-24603" y="760810"/>
            <a:ext cx="6770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66421" t="16362" r="15723" b="27361"/>
          <a:stretch/>
        </p:blipFill>
        <p:spPr>
          <a:xfrm>
            <a:off x="6241000" y="-6843"/>
            <a:ext cx="2903000" cy="5146298"/>
          </a:xfrm>
          <a:prstGeom prst="rect">
            <a:avLst/>
          </a:prstGeom>
        </p:spPr>
      </p:pic>
      <p:sp>
        <p:nvSpPr>
          <p:cNvPr id="21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14094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законодательстве</a:t>
            </a:r>
          </a:p>
        </p:txBody>
      </p:sp>
      <p:pic>
        <p:nvPicPr>
          <p:cNvPr id="11" name="Рисунок 10" descr="18-188694_timeline-terms-of-service-icon-term-of-servi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61" y="2725408"/>
            <a:ext cx="565637" cy="566108"/>
          </a:xfrm>
          <a:prstGeom prst="rect">
            <a:avLst/>
          </a:prstGeom>
        </p:spPr>
      </p:pic>
      <p:sp>
        <p:nvSpPr>
          <p:cNvPr id="18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1547664" y="1326128"/>
            <a:ext cx="756968" cy="6113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Было </a:t>
            </a: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3995936" y="1320997"/>
            <a:ext cx="756968" cy="6113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стало </a:t>
            </a:r>
          </a:p>
        </p:txBody>
      </p:sp>
      <p:sp>
        <p:nvSpPr>
          <p:cNvPr id="274433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306073" y="2033168"/>
          <a:ext cx="2654333" cy="2817870"/>
        </p:xfrm>
        <a:graphic>
          <a:graphicData uri="http://schemas.openxmlformats.org/drawingml/2006/table">
            <a:tbl>
              <a:tblPr/>
              <a:tblGrid>
                <a:gridCol w="2654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4138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dirty="0"/>
                        <a:t>3. Сведения о кадастровом инженере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342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/>
                        <a:t>Фамилия, имя, отчество (последнее - при наличии) ________________________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45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Основной государственный регистрационный номер кадастрового инженера - индивидуального предпринимателя (ОГРНИП): </a:t>
                      </a:r>
                      <a:r>
                        <a:rPr lang="ru-RU" sz="600" dirty="0"/>
                        <a:t>_________________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342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/>
                        <a:t>Страховой номер индивидуального лицевого счета ________________________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45">
                <a:tc>
                  <a:txBody>
                    <a:bodyPr/>
                    <a:lstStyle/>
                    <a:p>
                      <a:pPr fontAlgn="t"/>
                      <a:r>
                        <a:rPr lang="ru-RU" sz="600"/>
                        <a:t>Уникальный реестровый номер в реестре саморегулируемых организаций кадастровых инженеров и дата внесения сведений о физическом лице в такой реестр ______________________________________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45">
                <a:tc>
                  <a:txBody>
                    <a:bodyPr/>
                    <a:lstStyle/>
                    <a:p>
                      <a:pPr fontAlgn="t"/>
                      <a:r>
                        <a:rPr lang="ru-RU" sz="600" dirty="0"/>
                        <a:t>Полное или сокращенное (в случае, если имеется) наименование </a:t>
                      </a:r>
                      <a:r>
                        <a:rPr lang="ru-RU" sz="600" dirty="0" err="1"/>
                        <a:t>саморегулируемой</a:t>
                      </a:r>
                      <a:r>
                        <a:rPr lang="ru-RU" sz="600" dirty="0"/>
                        <a:t> организации кадастровых инженеров, членом которой является кадастровый инженер __________________________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777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/>
                        <a:t>Контактный телефон _________________________________________________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45">
                <a:tc>
                  <a:txBody>
                    <a:bodyPr/>
                    <a:lstStyle/>
                    <a:p>
                      <a:pPr fontAlgn="t"/>
                      <a:r>
                        <a:rPr lang="ru-RU" sz="600"/>
                        <a:t>Почтовый адрес и адрес электронной почты (при наличии), по которым осуществляется связь с кадастровым инженером ___________________________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749">
                <a:tc>
                  <a:txBody>
                    <a:bodyPr/>
                    <a:lstStyle/>
                    <a:p>
                      <a:pPr fontAlgn="t"/>
                      <a:r>
                        <a:rPr lang="ru-RU" sz="600"/>
                        <a:t>Полное или (в случае, если имеется) сокращенное наименование юридического лица, если кадастровый инженер является работником юридического лица, адрес юридического лица</a:t>
                      </a:r>
                    </a:p>
                    <a:p>
                      <a:pPr algn="r" fontAlgn="t"/>
                      <a:r>
                        <a:rPr lang="ru-RU" sz="600"/>
                        <a:t>___________________________________________________________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342">
                <a:tc>
                  <a:txBody>
                    <a:bodyPr/>
                    <a:lstStyle/>
                    <a:p>
                      <a:pPr fontAlgn="t"/>
                      <a:r>
                        <a:rPr lang="ru-RU" sz="600" dirty="0"/>
                        <a:t>Наименование, номер и дата документа, на основании которого выполняются кадастровые работы</a:t>
                      </a:r>
                    </a:p>
                  </a:txBody>
                  <a:tcPr marL="15187" marR="15187" marT="22781" marB="2278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651598" y="2033168"/>
          <a:ext cx="2436165" cy="2947312"/>
        </p:xfrm>
        <a:graphic>
          <a:graphicData uri="http://schemas.openxmlformats.org/drawingml/2006/table">
            <a:tbl>
              <a:tblPr/>
              <a:tblGrid>
                <a:gridCol w="2436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0835">
                <a:tc>
                  <a:txBody>
                    <a:bodyPr/>
                    <a:lstStyle/>
                    <a:p>
                      <a:pPr fontAlgn="t"/>
                      <a:r>
                        <a:rPr lang="ru-RU" sz="600" b="1" dirty="0">
                          <a:latin typeface="Times New Roman" pitchFamily="18" charset="0"/>
                          <a:cs typeface="Times New Roman" pitchFamily="18" charset="0"/>
                        </a:rPr>
                        <a:t>3. Сведения о кадастровом инженере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115">
                <a:tc>
                  <a:txBody>
                    <a:bodyPr/>
                    <a:lstStyle/>
                    <a:p>
                      <a:pPr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Фамилия, имя, отчество (при наличии отчества _________________________________________________________________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475">
                <a:tc>
                  <a:txBody>
                    <a:bodyPr/>
                    <a:lstStyle/>
                    <a:p>
                      <a:pPr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Страховой номер индивидуального лицевого счета ______________________________________________________________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7756">
                <a:tc>
                  <a:txBody>
                    <a:bodyPr/>
                    <a:lstStyle/>
                    <a:p>
                      <a:pPr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Уникальный регистрационный номер члена </a:t>
                      </a:r>
                      <a:r>
                        <a:rPr lang="ru-RU" sz="600" dirty="0" err="1">
                          <a:latin typeface="Times New Roman" pitchFamily="18" charset="0"/>
                          <a:cs typeface="Times New Roman" pitchFamily="18" charset="0"/>
                        </a:rPr>
                        <a:t>саморегулируемой</a:t>
                      </a:r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 организации кадастровых инженеров в реестре членов </a:t>
                      </a:r>
                      <a:r>
                        <a:rPr lang="ru-RU" sz="600" dirty="0" err="1">
                          <a:latin typeface="Times New Roman" pitchFamily="18" charset="0"/>
                          <a:cs typeface="Times New Roman" pitchFamily="18" charset="0"/>
                        </a:rPr>
                        <a:t>саморегулируемой</a:t>
                      </a:r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 организации кадастровых инженеров и дата внесения сведений о физическом лице в такой реестр _____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115">
                <a:tc>
                  <a:txBody>
                    <a:bodyPr/>
                    <a:lstStyle/>
                    <a:p>
                      <a:pPr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Контактный телефон ________________________________________________________________________________________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475">
                <a:tc>
                  <a:txBody>
                    <a:bodyPr/>
                    <a:lstStyle/>
                    <a:p>
                      <a:pPr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Почтовый адрес и адрес электронной почты, по которым осуществляется связь с кадастровым инженером _______________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475">
                <a:tc>
                  <a:txBody>
                    <a:bodyPr/>
                    <a:lstStyle/>
                    <a:p>
                      <a:pPr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Наименование саморегулируемой организации кадастровых инженеров, членом которой является кадастровый инженер __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756">
                <a:tc>
                  <a:txBody>
                    <a:bodyPr/>
                    <a:lstStyle/>
                    <a:p>
                      <a:pPr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Полное или (в случае, если имеется) сокращенное наименование юридического лица, если кадастровый инженер является работником юридического лица, адрес юридического лица _______________________________________________________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475">
                <a:tc>
                  <a:txBody>
                    <a:bodyPr/>
                    <a:lstStyle/>
                    <a:p>
                      <a:pPr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Наименование, номер и дата документа, на основании которого выполняются кадастровые работы _____________________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835">
                <a:tc>
                  <a:txBody>
                    <a:bodyPr/>
                    <a:lstStyle/>
                    <a:p>
                      <a:pPr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Дата подготовки технического плана (число, месяц, год)</a:t>
                      </a:r>
                    </a:p>
                  </a:txBody>
                  <a:tcPr marL="20777" marR="20777" marT="31166" marB="31166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119906" y="854016"/>
            <a:ext cx="5604390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РОСРЕЕСТРА ОТ 15.03.2022 №П/0082 «ОБ УСТАНОВЛЕНИИ ФОРМЫ ТЕХНИЧЕСКОГО ПЛАНА, ТРЕБОВАНИЙ К ЕГО ПОДГОТОВКЕ И СОСТАВА СОДЕРЖАЩИХСЯ В НЕМ СВЕДЕНИЙ»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-24603" y="760810"/>
            <a:ext cx="6770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66421" t="16362" r="15723" b="27361"/>
          <a:stretch/>
        </p:blipFill>
        <p:spPr>
          <a:xfrm>
            <a:off x="6241000" y="-6843"/>
            <a:ext cx="2903000" cy="5146298"/>
          </a:xfrm>
          <a:prstGeom prst="rect">
            <a:avLst/>
          </a:prstGeom>
        </p:spPr>
      </p:pic>
      <p:sp>
        <p:nvSpPr>
          <p:cNvPr id="21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14094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законодательстве</a:t>
            </a:r>
          </a:p>
        </p:txBody>
      </p:sp>
      <p:pic>
        <p:nvPicPr>
          <p:cNvPr id="11" name="Рисунок 10" descr="18-188694_timeline-terms-of-service-icon-term-of-servi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4" y="2641300"/>
            <a:ext cx="493019" cy="493430"/>
          </a:xfrm>
          <a:prstGeom prst="rect">
            <a:avLst/>
          </a:prstGeom>
        </p:spPr>
      </p:pic>
      <p:sp>
        <p:nvSpPr>
          <p:cNvPr id="18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1571310" y="1517680"/>
            <a:ext cx="756968" cy="6113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Было </a:t>
            </a:r>
          </a:p>
        </p:txBody>
      </p:sp>
      <p:sp>
        <p:nvSpPr>
          <p:cNvPr id="20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4067944" y="1517680"/>
            <a:ext cx="756968" cy="61137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стало </a:t>
            </a:r>
          </a:p>
        </p:txBody>
      </p:sp>
      <p:sp>
        <p:nvSpPr>
          <p:cNvPr id="274433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435694" y="2229196"/>
          <a:ext cx="2673742" cy="1370967"/>
        </p:xfrm>
        <a:graphic>
          <a:graphicData uri="http://schemas.openxmlformats.org/drawingml/2006/table">
            <a:tbl>
              <a:tblPr/>
              <a:tblGrid>
                <a:gridCol w="109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8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0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6063">
                <a:tc gridSpan="6"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Перечень документов, использованных при подготовке технического плана: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4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latin typeface="Times New Roman" pitchFamily="18" charset="0"/>
                          <a:cs typeface="Times New Roman" pitchFamily="18" charset="0"/>
                        </a:rPr>
                        <a:t>N </a:t>
                      </a:r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Вид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Дата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Номер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Иные сведения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465">
                <a:tc gridSpan="6">
                  <a:txBody>
                    <a:bodyPr/>
                    <a:lstStyle/>
                    <a:p>
                      <a:pPr fontAlgn="t"/>
                      <a:endParaRPr lang="ru-RU" sz="1400" dirty="0"/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1057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01058" name="Rectangle 2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01059" name="Rectangle 3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612924" y="2229196"/>
          <a:ext cx="2673741" cy="1373856"/>
        </p:xfrm>
        <a:graphic>
          <a:graphicData uri="http://schemas.openxmlformats.org/drawingml/2006/table">
            <a:tbl>
              <a:tblPr/>
              <a:tblGrid>
                <a:gridCol w="118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5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0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8952"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1.Перечень документов, использованных при подготовке технического плана: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485">
                <a:tc>
                  <a:txBody>
                    <a:bodyPr/>
                    <a:lstStyle/>
                    <a:p>
                      <a:pPr algn="ctr" fontAlgn="t"/>
                      <a:r>
                        <a:rPr lang="en-US" sz="600">
                          <a:latin typeface="Times New Roman" pitchFamily="18" charset="0"/>
                          <a:cs typeface="Times New Roman" pitchFamily="18" charset="0"/>
                        </a:rPr>
                        <a:t>N </a:t>
                      </a:r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документа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Реквизиты документов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465">
                <a:tc gridSpan="3">
                  <a:txBody>
                    <a:bodyPr/>
                    <a:lstStyle/>
                    <a:p>
                      <a:pPr fontAlgn="t"/>
                      <a:endParaRPr lang="ru-RU" sz="1400" dirty="0"/>
                    </a:p>
                  </a:txBody>
                  <a:tcPr marL="28575" marR="28575" marT="42863" marB="4286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119906" y="854016"/>
            <a:ext cx="5604390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РОСРЕЕСТРА ОТ 15.03.2022 №П/0082 «ОБ УСТАНОВЛЕНИИ ФОРМЫ ТЕХНИЧЕСКОГО ПЛАНА, ТРЕБОВАНИЙ К ЕГО ПОДГОТОВКЕ И СОСТАВА СОДЕРЖАЩИХСЯ В НЕМ СВЕДЕНИЙ»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-24603" y="760810"/>
            <a:ext cx="6770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66421" t="16362" r="15723" b="27361"/>
          <a:stretch/>
        </p:blipFill>
        <p:spPr>
          <a:xfrm>
            <a:off x="6241000" y="-6843"/>
            <a:ext cx="2903000" cy="5146298"/>
          </a:xfrm>
          <a:prstGeom prst="rect">
            <a:avLst/>
          </a:prstGeom>
        </p:spPr>
      </p:pic>
      <p:sp>
        <p:nvSpPr>
          <p:cNvPr id="21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14094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законодательстве</a:t>
            </a:r>
          </a:p>
        </p:txBody>
      </p:sp>
      <p:sp>
        <p:nvSpPr>
          <p:cNvPr id="274433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01057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01058" name="Rectangle 2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01059" name="Rectangle 3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0269" y="1684619"/>
            <a:ext cx="5643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Раздел «Характеристики помещений, </a:t>
            </a:r>
            <a:r>
              <a:rPr lang="ru-RU" sz="900" b="1" dirty="0" err="1"/>
              <a:t>машино-мест</a:t>
            </a:r>
            <a:r>
              <a:rPr lang="ru-RU" sz="900" b="1" dirty="0"/>
              <a:t> в здании, сооружении» </a:t>
            </a:r>
            <a:r>
              <a:rPr lang="ru-RU" sz="900" dirty="0"/>
              <a:t>переименован в «Характеристики всех помещений, </a:t>
            </a:r>
            <a:r>
              <a:rPr lang="ru-RU" sz="900" dirty="0" err="1"/>
              <a:t>машино-мест</a:t>
            </a:r>
            <a:r>
              <a:rPr lang="ru-RU" sz="900" dirty="0"/>
              <a:t> в здании, сооружении». Изменена нумерация строк данного раздела, также добавлены новые строки.</a:t>
            </a:r>
          </a:p>
          <a:p>
            <a:r>
              <a:rPr lang="ru-RU" sz="900" dirty="0"/>
              <a:t> </a:t>
            </a:r>
          </a:p>
        </p:txBody>
      </p:sp>
      <p:sp>
        <p:nvSpPr>
          <p:cNvPr id="302081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57316" y="2214464"/>
          <a:ext cx="2311138" cy="2605580"/>
        </p:xfrm>
        <a:graphic>
          <a:graphicData uri="http://schemas.openxmlformats.org/drawingml/2006/table">
            <a:tbl>
              <a:tblPr/>
              <a:tblGrid>
                <a:gridCol w="538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3001">
                <a:tc gridSpan="2">
                  <a:txBody>
                    <a:bodyPr/>
                    <a:lstStyle/>
                    <a:p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41" marR="5841" marT="2921" marB="2921"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7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>
                          <a:latin typeface="Times New Roman" pitchFamily="18" charset="0"/>
                          <a:cs typeface="Times New Roman" pitchFamily="18" charset="0"/>
                        </a:rPr>
                        <a:t>Характеристики объекта недвижимости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7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41" marR="5841" marT="2921" marB="292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72">
                <a:tc>
                  <a:txBody>
                    <a:bodyPr/>
                    <a:lstStyle/>
                    <a:p>
                      <a:pPr algn="ctr" fontAlgn="t"/>
                      <a:r>
                        <a:rPr lang="en-US" sz="700">
                          <a:latin typeface="Times New Roman" pitchFamily="18" charset="0"/>
                          <a:cs typeface="Times New Roman" pitchFamily="18" charset="0"/>
                        </a:rPr>
                        <a:t>N </a:t>
                      </a:r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характеристики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1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1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Вид объекта недвижимости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5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dirty="0">
                          <a:latin typeface="Times New Roman" pitchFamily="18" charset="0"/>
                          <a:cs typeface="Times New Roman" pitchFamily="18" charset="0"/>
                        </a:rPr>
                        <a:t>Кадастровый номер объекта недвижимости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dirty="0">
                          <a:latin typeface="Times New Roman" pitchFamily="18" charset="0"/>
                          <a:cs typeface="Times New Roman" pitchFamily="18" charset="0"/>
                        </a:rPr>
                        <a:t>Ранее присвоенный государственный учетный номер объекта недвижимости (кадастровый, инвентарный или условный номер)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dirty="0">
                          <a:latin typeface="Times New Roman" pitchFamily="18" charset="0"/>
                          <a:cs typeface="Times New Roman" pitchFamily="18" charset="0"/>
                        </a:rPr>
                        <a:t>Кадастровые номера исходного(</a:t>
                      </a:r>
                      <a:r>
                        <a:rPr lang="ru-RU" sz="700" dirty="0" err="1">
                          <a:latin typeface="Times New Roman" pitchFamily="18" charset="0"/>
                          <a:cs typeface="Times New Roman" pitchFamily="18" charset="0"/>
                        </a:rPr>
                        <a:t>ых</a:t>
                      </a:r>
                      <a:r>
                        <a:rPr lang="ru-RU" sz="700" dirty="0">
                          <a:latin typeface="Times New Roman" pitchFamily="18" charset="0"/>
                          <a:cs typeface="Times New Roman" pitchFamily="18" charset="0"/>
                        </a:rPr>
                        <a:t>) объекта(</a:t>
                      </a:r>
                      <a:r>
                        <a:rPr lang="ru-RU" sz="700" dirty="0" err="1">
                          <a:latin typeface="Times New Roman" pitchFamily="18" charset="0"/>
                          <a:cs typeface="Times New Roman" pitchFamily="18" charset="0"/>
                        </a:rPr>
                        <a:t>ов</a:t>
                      </a:r>
                      <a:r>
                        <a:rPr lang="ru-RU" sz="700" dirty="0">
                          <a:latin typeface="Times New Roman" pitchFamily="18" charset="0"/>
                          <a:cs typeface="Times New Roman" pitchFamily="18" charset="0"/>
                        </a:rPr>
                        <a:t>) недвижимости (из которого (которых) образован объект недвижимости)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dirty="0">
                          <a:latin typeface="Times New Roman" pitchFamily="18" charset="0"/>
                          <a:cs typeface="Times New Roman" pitchFamily="18" charset="0"/>
                        </a:rPr>
                        <a:t>Номер кадастрового квартала (кадастровых кварталов), в котором (которых) находится объект недвижимости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01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Номера кадастровых округов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9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dirty="0">
                          <a:latin typeface="Times New Roman" pitchFamily="18" charset="0"/>
                          <a:cs typeface="Times New Roman" pitchFamily="18" charset="0"/>
                        </a:rPr>
                        <a:t>Кадастровые номера иных объектов недвижимости, в границах которых или в которых расположен объект недвижимости</a:t>
                      </a:r>
                    </a:p>
                  </a:txBody>
                  <a:tcPr marL="2434" marR="2434" marT="3651" marB="3651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02082" name="Rectangle 2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/>
        </p:nvGraphicFramePr>
        <p:xfrm>
          <a:off x="2725438" y="2214463"/>
          <a:ext cx="3234968" cy="2422700"/>
        </p:xfrm>
        <a:graphic>
          <a:graphicData uri="http://schemas.openxmlformats.org/drawingml/2006/table">
            <a:tbl>
              <a:tblPr/>
              <a:tblGrid>
                <a:gridCol w="393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1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69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6.1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Кадастровый номер земельного участка (земельных участков), в границах которого (которых) расположены здание, сооружение или объект незавершенного строительства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94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6.2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Кадастровый номер здания или сооружения, в котором расположено помещение или </a:t>
                      </a:r>
                      <a:r>
                        <a:rPr lang="ru-RU" sz="600" dirty="0" err="1">
                          <a:latin typeface="Times New Roman" pitchFamily="18" charset="0"/>
                          <a:cs typeface="Times New Roman" pitchFamily="18" charset="0"/>
                        </a:rPr>
                        <a:t>машино-место</a:t>
                      </a:r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4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6.3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Кадастровый номер квартиры, в которой расположена комната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0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Кадастровые номера помещений, </a:t>
                      </a:r>
                      <a:r>
                        <a:rPr lang="ru-RU" sz="600" dirty="0" err="1">
                          <a:latin typeface="Times New Roman" pitchFamily="18" charset="0"/>
                          <a:cs typeface="Times New Roman" pitchFamily="18" charset="0"/>
                        </a:rPr>
                        <a:t>машино-мест</a:t>
                      </a:r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, расположенных в здании, сооружении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2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Кадастровый номер единого недвижимого комплекса или предприятия как имущественного комплекса, если объект недвижимости входит в состав таких объектов и (или) право на него (в том числе право аренды) входит в состав предприятия как имущественного комплекса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061"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Адрес объекта недвижимости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30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Местоположение объекта недвижимости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Дополнение местоположения объекта недвижимости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0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водного объекта, на котором (в акватории или части акватории которого) расположено гидротехническое сооружение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431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Назначение здания, сооружения, помещения, единого недвижимого комплекса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3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Проектируемое назначение объекта незавершенного строительства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34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Вид (виды) разрешенного использования здания, сооружения, помещения</a:t>
                      </a:r>
                    </a:p>
                  </a:txBody>
                  <a:tcPr marL="2613" marR="2613" marT="3920" marB="392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119906" y="854016"/>
            <a:ext cx="5604390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200" b="1" cap="all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РОСРЕЕСТРА ОТ 15.03.2022 №П/0082 «ОБ УСТАНОВЛЕНИИ ФОРМЫ ТЕХНИЧЕСКОГО ПЛАНА, ТРЕБОВАНИЙ К ЕГО ПОДГОТОВКЕ И СОСТАВА СОДЕРЖАЩИХСЯ В НЕМ СВЕДЕНИЙ»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-24603" y="760810"/>
            <a:ext cx="6770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l="66421" t="16362" r="15723" b="27361"/>
          <a:stretch/>
        </p:blipFill>
        <p:spPr>
          <a:xfrm>
            <a:off x="6241000" y="-6843"/>
            <a:ext cx="2903000" cy="5146298"/>
          </a:xfrm>
          <a:prstGeom prst="rect">
            <a:avLst/>
          </a:prstGeom>
        </p:spPr>
      </p:pic>
      <p:sp>
        <p:nvSpPr>
          <p:cNvPr id="21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14094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законодательстве</a:t>
            </a:r>
          </a:p>
        </p:txBody>
      </p:sp>
      <p:sp>
        <p:nvSpPr>
          <p:cNvPr id="274433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01057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01058" name="Rectangle 2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01059" name="Rectangle 3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9907" y="1239194"/>
            <a:ext cx="56431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/>
              <a:t>Раздел «Характеристики помещений, </a:t>
            </a:r>
            <a:r>
              <a:rPr lang="ru-RU" sz="900" b="1" dirty="0" err="1"/>
              <a:t>машино-мест</a:t>
            </a:r>
            <a:r>
              <a:rPr lang="ru-RU" sz="900" b="1" dirty="0"/>
              <a:t> в здании, сооружении» </a:t>
            </a:r>
            <a:r>
              <a:rPr lang="ru-RU" sz="900" dirty="0"/>
              <a:t>переименован в «Характеристики всех помещений, </a:t>
            </a:r>
            <a:r>
              <a:rPr lang="ru-RU" sz="900" dirty="0" err="1"/>
              <a:t>машино-мест</a:t>
            </a:r>
            <a:r>
              <a:rPr lang="ru-RU" sz="900" dirty="0"/>
              <a:t> в здании, сооружении». Изменена нумерация строк данного раздела, также добавлены новые строки.</a:t>
            </a:r>
          </a:p>
          <a:p>
            <a:r>
              <a:rPr lang="ru-RU" sz="900" dirty="0"/>
              <a:t> </a:t>
            </a:r>
          </a:p>
        </p:txBody>
      </p:sp>
      <p:sp>
        <p:nvSpPr>
          <p:cNvPr id="302081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sp>
        <p:nvSpPr>
          <p:cNvPr id="302082" name="Rectangle 2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19907" y="1811547"/>
          <a:ext cx="3186170" cy="3153485"/>
        </p:xfrm>
        <a:graphic>
          <a:graphicData uri="http://schemas.openxmlformats.org/drawingml/2006/table">
            <a:tbl>
              <a:tblPr/>
              <a:tblGrid>
                <a:gridCol w="169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86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74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77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Наименование здания, сооружения, помещения, единого недвижимого комплекса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Материал наружных стен здания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7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Год ввода объекта недвижимости в эксплуатацию по завершении его строительства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3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Год завершения строительства объекта недвижимости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3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Век (период) постройки объекта недвижимости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86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Площадь объекта недвижимости (P), м</a:t>
                      </a:r>
                      <a:r>
                        <a:rPr lang="ru-RU" sz="600" baseline="300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, и средняя квадратическая погрешность ее определения, м</a:t>
                      </a:r>
                      <a:r>
                        <a:rPr lang="ru-RU" sz="600" baseline="3000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39" marR="2739" marT="1370" marB="137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"/>
                    </a:p>
                  </a:txBody>
                  <a:tcPr marL="2739" marR="2739" marT="1370" marB="1370"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00"/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63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Степень готовности объекта незавершенного строительства, %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77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Основная характеристика объекта незавершенного строительства и ее проектируемое значение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63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Номер, тип этажа, на котором (которых) расположено помещение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63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Номер, тип этажа, на котором расположено машино-место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63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Обозначение (номер) помещения, машино-места на поэтажном плане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7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Вид жилого помещения (квартира, комната (в квартире), если жилое помещение расположено в многоквартирном доме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520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Сведения о том, что помещение предназначено для обслуживания всех остальных помещений и (или) машино-мест в здании, сооружении или помещение относится к общему имуществу в многоквартирном доме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03105" name="Rectangle 1"/>
          <p:cNvSpPr>
            <a:spLocks noChangeArrowheads="1"/>
          </p:cNvSpPr>
          <p:nvPr/>
        </p:nvSpPr>
        <p:spPr bwMode="auto">
          <a:xfrm>
            <a:off x="1" y="-242373"/>
            <a:ext cx="138564" cy="48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br>
              <a:rPr lang="ru-RU" sz="1350">
                <a:latin typeface="Arial" charset="0"/>
                <a:cs typeface="Arial" charset="0"/>
              </a:rPr>
            </a:br>
            <a:endParaRPr lang="ru-RU" sz="1350">
              <a:latin typeface="Arial" charset="0"/>
              <a:cs typeface="Arial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3306076" y="1811547"/>
          <a:ext cx="2774150" cy="2844915"/>
        </p:xfrm>
        <a:graphic>
          <a:graphicData uri="http://schemas.openxmlformats.org/drawingml/2006/table">
            <a:tbl>
              <a:tblPr/>
              <a:tblGrid>
                <a:gridCol w="147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6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0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0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Сведения о включении объекта недвижимости в единый государственный реестр объектов культурного наследия (памятников истории и культуры) народов Российской Федерации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070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30.1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Регистрационный номер, вид и наименование объекта недвижимости в едином государственном реестре объектов культурного наследия (памятников истории и культуры) народов Российской Федерации либо регистрационный номер учетной карты объекта, представляющего собой историко-культурную ценность, вид и наименование выявленного объекта культурного наследия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2145">
                <a:tc>
                  <a:txBody>
                    <a:bodyPr/>
                    <a:lstStyle/>
                    <a:p>
                      <a:pPr algn="ctr" fontAlgn="t"/>
                      <a:r>
                        <a:rPr lang="ru-RU" sz="600">
                          <a:latin typeface="Times New Roman" pitchFamily="18" charset="0"/>
                          <a:cs typeface="Times New Roman" pitchFamily="18" charset="0"/>
                        </a:rPr>
                        <a:t>30.2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dirty="0">
                          <a:latin typeface="Times New Roman" pitchFamily="18" charset="0"/>
                          <a:cs typeface="Times New Roman" pitchFamily="18" charset="0"/>
                        </a:rPr>
                        <a:t>Реквизиты решений Правительства Российской Федерации, органов охраны объектов культурного наследия о включении объекта недвижимости в единый государственный реестр объектов культурного наследия (памятников истории и культуры) народов Российской Федерации либо об отнесении объекта недвижимости к выявленным объектам культурного наследия, подлежащим государственной охране</a:t>
                      </a: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42" marR="1142" marT="1712" marB="1712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74893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Грубые нарушения допускаемые кадастровыми инженерами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6743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 descr="Рисунок141565.jpg"/>
          <p:cNvPicPr>
            <a:picLocks noChangeAspect="1"/>
          </p:cNvPicPr>
          <p:nvPr/>
        </p:nvPicPr>
        <p:blipFill>
          <a:blip r:embed="rId3"/>
          <a:srcRect l="62639" r="3819"/>
          <a:stretch>
            <a:fillRect/>
          </a:stretch>
        </p:blipFill>
        <p:spPr>
          <a:xfrm>
            <a:off x="6070292" y="0"/>
            <a:ext cx="3067050" cy="513756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250831" y="996351"/>
            <a:ext cx="45720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-объект индивидуального строительства (жилой дом) разделу не подлежит</a:t>
            </a:r>
          </a:p>
          <a:p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-отсутствие документов основания для подготовки Технического плана</a:t>
            </a:r>
            <a:r>
              <a:rPr lang="ru-RU" sz="1350" dirty="0"/>
              <a:t> </a:t>
            </a:r>
          </a:p>
          <a:p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-согласно ч.11 ст.24 закона о регистрации, на основании </a:t>
            </a:r>
            <a:r>
              <a:rPr lang="ru-RU" sz="1350" b="1" u="sng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декларации</a:t>
            </a:r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составленной и заверенной правообладателем объекта недвижимости может быть составлен технический план только в случае если, не предусмотрены подготовка и (или) выдача разрешений и проектной документации, соответствующие сведения указываются в техническом плане. </a:t>
            </a: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внимание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696" y="2047171"/>
            <a:ext cx="785674" cy="82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4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74893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кадастровым инженерами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6743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 descr="Рисунок141565.jpg"/>
          <p:cNvPicPr>
            <a:picLocks noChangeAspect="1"/>
          </p:cNvPicPr>
          <p:nvPr/>
        </p:nvPicPr>
        <p:blipFill>
          <a:blip r:embed="rId3"/>
          <a:srcRect l="62639" r="3819"/>
          <a:stretch>
            <a:fillRect/>
          </a:stretch>
        </p:blipFill>
        <p:spPr>
          <a:xfrm>
            <a:off x="6070292" y="0"/>
            <a:ext cx="3067050" cy="5137564"/>
          </a:xfrm>
          <a:prstGeom prst="rect">
            <a:avLst/>
          </a:prstGeom>
        </p:spPr>
      </p:pic>
      <p:pic>
        <p:nvPicPr>
          <p:cNvPr id="23" name="Рисунок 22" descr="внимание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411" y="1491630"/>
            <a:ext cx="661124" cy="695834"/>
          </a:xfrm>
          <a:prstGeom prst="rect">
            <a:avLst/>
          </a:prstGeom>
        </p:spPr>
      </p:pic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1183701" y="1071969"/>
            <a:ext cx="4472797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indent="338138" algn="just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schemeClr val="tx1">
                    <a:lumMod val="50000"/>
                  </a:schemeClr>
                </a:solidFill>
              </a:rPr>
              <a:t>В случае если заявленный объект капитального строительства выходит за пределы границ земельного участка и причиной является наличие реестровой ошибки в границах земельных участках в том числе смежных, в данном случае, рекомендуем до предоставления документов в Росреестр,  исправлять реестровую ошибку в отношении земельного участка на котором расположен объект капитального строительства.</a:t>
            </a:r>
            <a:endParaRPr lang="ru-RU" sz="1200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08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74893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кадастровым инженерами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6743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 descr="Рисунок141565.jpg"/>
          <p:cNvPicPr>
            <a:picLocks noChangeAspect="1"/>
          </p:cNvPicPr>
          <p:nvPr/>
        </p:nvPicPr>
        <p:blipFill>
          <a:blip r:embed="rId3"/>
          <a:srcRect l="62639" r="3819"/>
          <a:stretch>
            <a:fillRect/>
          </a:stretch>
        </p:blipFill>
        <p:spPr>
          <a:xfrm>
            <a:off x="6070292" y="0"/>
            <a:ext cx="3067050" cy="513756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250830" y="834606"/>
            <a:ext cx="4709576" cy="5286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dirty="0"/>
              <a:t>-сведения, указанные в техническом плане, проверяются на соответствие документам, исключительно в отношении: </a:t>
            </a:r>
          </a:p>
          <a:p>
            <a:r>
              <a:rPr lang="ru-RU" sz="1350" dirty="0"/>
              <a:t> площади объекта недвижимости, которая в свою очередь не может иметь расхождение более чем на 5%,  количества этажей, жилых и (или) нежилых помещений (при наличии) и </a:t>
            </a:r>
            <a:r>
              <a:rPr lang="ru-RU" sz="1350" dirty="0" err="1"/>
              <a:t>машино-мест</a:t>
            </a:r>
            <a:r>
              <a:rPr lang="ru-RU" sz="1350" dirty="0"/>
              <a:t> (при наличии), протяженности линейного объекта при условии, что основной характеристикой объекта является протяженность. </a:t>
            </a:r>
          </a:p>
          <a:p>
            <a:endParaRPr lang="ru-RU" sz="1350" dirty="0"/>
          </a:p>
          <a:p>
            <a:r>
              <a:rPr lang="ru-RU" sz="1350" dirty="0"/>
              <a:t>-в соответствии с ч.3 ст.14 218-ФЗ, постановка на государственный кадастровый учет без одновременной государственной регистрации прав с приложением Технического плана возможна только при наличии Разрешения на ввод в эксплуатацию за исключением случаев если в результате реконструкции объекта недвижимости образованы новые объекты недвижимости (п.1 ч.5 ст.14 218-ФЗ).</a:t>
            </a:r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dirty="0"/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внимание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240" y="2027706"/>
            <a:ext cx="661124" cy="6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24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74893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 кадастровым инженерам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6743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 descr="Рисунок141565.jpg"/>
          <p:cNvPicPr>
            <a:picLocks noChangeAspect="1"/>
          </p:cNvPicPr>
          <p:nvPr/>
        </p:nvPicPr>
        <p:blipFill>
          <a:blip r:embed="rId3"/>
          <a:srcRect l="62639" r="3819"/>
          <a:stretch>
            <a:fillRect/>
          </a:stretch>
        </p:blipFill>
        <p:spPr>
          <a:xfrm>
            <a:off x="6070292" y="0"/>
            <a:ext cx="3067050" cy="513756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250831" y="834606"/>
            <a:ext cx="4572000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50" dirty="0"/>
              <a:t>-</a:t>
            </a:r>
            <a:r>
              <a:rPr lang="ru-RU" sz="1200" dirty="0"/>
              <a:t>в случае подготовки технического плана для суда, рекомендуем в разделе «Заключение кадастрового инженера указывать соответствующую информацию;</a:t>
            </a:r>
          </a:p>
          <a:p>
            <a:endParaRPr lang="ru-RU" sz="1200" dirty="0"/>
          </a:p>
          <a:p>
            <a:endParaRPr lang="ru-RU" sz="1200" dirty="0"/>
          </a:p>
          <a:p>
            <a:r>
              <a:rPr lang="ru-RU" sz="1200" dirty="0"/>
              <a:t>-в случае отсутствия актуальной записи о праве собственности либо ранее возникшего права зарегистрированного в органе технической инвентаризации (договор приватизации), либо права возникшего в силу закона (наследование, справка о выплате пая) рекомендуем отказываться от выполнения кадастровых работ, до регистрации права собственности в установленном законом порядке;</a:t>
            </a:r>
          </a:p>
          <a:p>
            <a:endParaRPr lang="ru-RU" sz="1200" dirty="0"/>
          </a:p>
          <a:p>
            <a:r>
              <a:rPr lang="ru-RU" sz="1200" dirty="0"/>
              <a:t>-выявления факта </a:t>
            </a:r>
            <a:r>
              <a:rPr lang="ru-RU" sz="1200" dirty="0" err="1"/>
              <a:t>затронутости</a:t>
            </a:r>
            <a:r>
              <a:rPr lang="ru-RU" sz="1200" dirty="0"/>
              <a:t> несущих конструкций, технический план должен быть подготовлен на основании разрешительной документации с указанием измененных характеристик.</a:t>
            </a:r>
          </a:p>
          <a:p>
            <a:endParaRPr lang="ru-RU" sz="1350" dirty="0"/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внимание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411" y="1995686"/>
            <a:ext cx="661124" cy="6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2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683568" y="4731990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107504" y="0"/>
            <a:ext cx="1466989" cy="6995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83568" y="113159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468560" y="1419622"/>
            <a:ext cx="4240523" cy="1032095"/>
          </a:xfrm>
          <a:prstGeom prst="rect">
            <a:avLst/>
          </a:prstGeom>
          <a:noFill/>
          <a:ln cap="rnd">
            <a:noFill/>
            <a:prstDash val="solid"/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r"/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Анализ основных ошибок, допускаемых кадастровыми инженерами при </a:t>
            </a:r>
            <a:endParaRPr lang="en-US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подготовке документов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3528" y="3435846"/>
            <a:ext cx="3452243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ru-RU" sz="1400" b="1" dirty="0">
                <a:solidFill>
                  <a:srgbClr val="2E355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solidFill>
                  <a:srgbClr val="37373A"/>
                </a:solidFill>
                <a:latin typeface="Arial" pitchFamily="34" charset="0"/>
                <a:cs typeface="Arial" pitchFamily="34" charset="0"/>
              </a:rPr>
              <a:t>Егоров Артур Егорович</a:t>
            </a:r>
          </a:p>
          <a:p>
            <a:pPr algn="r"/>
            <a:r>
              <a:rPr lang="ru-RU" sz="1000" dirty="0">
                <a:solidFill>
                  <a:srgbClr val="2E3558"/>
                </a:solidFill>
                <a:latin typeface="Arial" pitchFamily="34" charset="0"/>
                <a:cs typeface="Arial" pitchFamily="34" charset="0"/>
              </a:rPr>
              <a:t>Главный специалист-эксперт отдела государственного кадастрового учета и государственной регистрации прав на</a:t>
            </a:r>
            <a:r>
              <a:rPr lang="en-US" sz="1000" dirty="0">
                <a:solidFill>
                  <a:srgbClr val="2E355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>
                <a:solidFill>
                  <a:srgbClr val="2E3558"/>
                </a:solidFill>
                <a:latin typeface="Arial" pitchFamily="34" charset="0"/>
                <a:cs typeface="Arial" pitchFamily="34" charset="0"/>
              </a:rPr>
              <a:t> недвижимость №1</a:t>
            </a:r>
          </a:p>
        </p:txBody>
      </p:sp>
    </p:spTree>
    <p:extLst>
      <p:ext uri="{BB962C8B-B14F-4D97-AF65-F5344CB8AC3E}">
        <p14:creationId xmlns:p14="http://schemas.microsoft.com/office/powerpoint/2010/main" val="2598464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Нормативно-правовые акты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8"/>
          <p:cNvSpPr txBox="1">
            <a:spLocks noChangeArrowheads="1"/>
          </p:cNvSpPr>
          <p:nvPr/>
        </p:nvSpPr>
        <p:spPr bwMode="auto">
          <a:xfrm>
            <a:off x="554974" y="1059656"/>
            <a:ext cx="5670947" cy="3300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sz="105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altLang="ru-RU" sz="1050" dirty="0">
                <a:latin typeface="Times New Roman" pitchFamily="18" charset="0"/>
                <a:cs typeface="Times New Roman" pitchFamily="18" charset="0"/>
              </a:rPr>
              <a:t>Федеральный закон "О государственной регистрации недвижимости" от 13.07.2015 N 218-ФЗ (далее- 218-ФЗ)</a:t>
            </a:r>
          </a:p>
          <a:p>
            <a:pPr>
              <a:buFont typeface="Arial" charset="0"/>
              <a:buChar char="•"/>
            </a:pPr>
            <a:endParaRPr lang="ru-RU" altLang="ru-RU" sz="105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altLang="ru-RU" sz="1050" dirty="0">
                <a:latin typeface="Times New Roman" pitchFamily="18" charset="0"/>
                <a:cs typeface="Times New Roman" pitchFamily="18" charset="0"/>
              </a:rPr>
              <a:t>Приказ Минэкономразвития России от 18.12.2015 N 953 (ред. от 25.09.2019) "Об утверждении формы технического плана и требований к его подготовке, состава содержащихся в нем сведений, а также формы декларации об объекте недвижимости, требований к ее подготовке, состава содержащихся в ней сведений» ( далее - Требования)</a:t>
            </a:r>
          </a:p>
          <a:p>
            <a:pPr>
              <a:buFont typeface="Arial" charset="0"/>
              <a:buChar char="•"/>
            </a:pPr>
            <a:endParaRPr lang="ru-RU" altLang="ru-RU" sz="105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altLang="ru-RU" sz="1050" dirty="0">
                <a:latin typeface="Times New Roman" pitchFamily="18" charset="0"/>
                <a:cs typeface="Times New Roman" pitchFamily="18" charset="0"/>
              </a:rPr>
              <a:t>Приказ Росреестра от 25.04.2019 N П/0163 "О размещении на официальном сайте Федеральной службы государственной регистрации, кадастра и картографии в информационно-телекоммуникационной сети "Интернет" XML-схемы, используемой для формирования XML-документа - технического плана здания, сооружения, объекта незавершенного строительства, помещения, машино-места, единого недвижимого комплекса в форме электронного документа, и особенности ее применения« (далее - Требования к </a:t>
            </a:r>
            <a:r>
              <a:rPr lang="en-US" altLang="ru-RU" sz="1050" dirty="0">
                <a:latin typeface="Times New Roman" pitchFamily="18" charset="0"/>
                <a:cs typeface="Times New Roman" pitchFamily="18" charset="0"/>
              </a:rPr>
              <a:t>xml</a:t>
            </a:r>
            <a:r>
              <a:rPr lang="ru-RU" altLang="ru-RU" sz="105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altLang="ru-RU" sz="1050" b="1" dirty="0">
              <a:latin typeface="Times New Roman" pitchFamily="18" charset="0"/>
              <a:cs typeface="Times New Roman" pitchFamily="18" charset="0"/>
            </a:endParaRPr>
          </a:p>
          <a:p>
            <a:endParaRPr lang="ru-RU" altLang="ru-RU" sz="1350" b="1" dirty="0"/>
          </a:p>
          <a:p>
            <a:endParaRPr lang="ru-RU" altLang="ru-RU" sz="1350" b="1" dirty="0"/>
          </a:p>
          <a:p>
            <a:endParaRPr lang="ru-RU" altLang="ru-RU" sz="1350" b="1" dirty="0"/>
          </a:p>
        </p:txBody>
      </p:sp>
      <p:pic>
        <p:nvPicPr>
          <p:cNvPr id="32" name="object 5">
            <a:extLst>
              <a:ext uri="{FF2B5EF4-FFF2-40B4-BE49-F238E27FC236}">
                <a16:creationId xmlns:a16="http://schemas.microsoft.com/office/drawing/2014/main" id="{0BF56B4D-7FBF-EE42-94AE-A8DC8ABD6DE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32502" y="3742242"/>
            <a:ext cx="676092" cy="767216"/>
          </a:xfrm>
          <a:prstGeom prst="rect">
            <a:avLst/>
          </a:prstGeom>
        </p:spPr>
      </p:pic>
      <p:pic>
        <p:nvPicPr>
          <p:cNvPr id="33" name="Рисунок 32" descr="18-188694_timeline-terms-of-service-icon-term-of-servi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527" y="3742162"/>
            <a:ext cx="766658" cy="76729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3B0D09D-AF7F-2C4D-BE20-214B3B3F31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37763" y="3742162"/>
            <a:ext cx="770418" cy="866721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ошибки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9860" y="1022838"/>
            <a:ext cx="649288" cy="63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86241" y="1022837"/>
            <a:ext cx="579438" cy="72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Скругленный прямоугольник 28"/>
          <p:cNvSpPr/>
          <p:nvPr/>
        </p:nvSpPr>
        <p:spPr>
          <a:xfrm>
            <a:off x="303229" y="1901385"/>
            <a:ext cx="3262551" cy="22681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осуществлении государственного кадастрового учете изменений заполняются характеристики, которые не изменяются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791096" y="1901385"/>
            <a:ext cx="3169730" cy="22681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Заполнению подлежат сведения, содержащие </a:t>
            </a:r>
            <a:r>
              <a:rPr lang="ru-RU" sz="135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новые значения соответствующих характеристик объекта </a:t>
            </a: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недвижимости, подлежащие внесению в ЕГРН.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ошибки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448" y="1064891"/>
            <a:ext cx="649288" cy="63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44059" y="1022837"/>
            <a:ext cx="579438" cy="72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160268" y="1869283"/>
            <a:ext cx="3071648" cy="19867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Указываются не все земельные участки в пределах которых располагается объект недвижимости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20142" y="1869283"/>
            <a:ext cx="3027273" cy="20643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разделе "Характеристики объекта недвижимости" включаются все кадастровые номера земельных участков, на котором расположен ОКС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ошибки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5207" y="1016670"/>
            <a:ext cx="649288" cy="63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47312" y="1016670"/>
            <a:ext cx="579438" cy="72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1164571" y="1985074"/>
            <a:ext cx="1721021" cy="14762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Некорректное заполнение адреса объекта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1323" y="1985074"/>
            <a:ext cx="2911415" cy="147627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2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описании местоположения в обязательном порядке должны быть указаны слова "Российская Федерация", субъект Российской Федерации, наименование муниципального образования, населенного пункта, улицы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ошибки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17" y="841076"/>
            <a:ext cx="6448621" cy="384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384540" y="2516756"/>
            <a:ext cx="4125926" cy="1174271"/>
          </a:xfrm>
          <a:prstGeom prst="rect">
            <a:avLst/>
          </a:prstGeom>
          <a:noFill/>
          <a:ln w="28575" cap="rnd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316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ошибки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24682" y="1175800"/>
            <a:ext cx="649288" cy="63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7033" y="1175800"/>
            <a:ext cx="579438" cy="72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341423" y="1912572"/>
            <a:ext cx="2617517" cy="23217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Неверно указывается наименование и  код системы координат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36205" y="1912572"/>
            <a:ext cx="2904078" cy="23217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Наименование: МСК-16</a:t>
            </a:r>
          </a:p>
          <a:p>
            <a:pPr algn="ctr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Код системы координат: 16.1, 16.2 или 16.3</a:t>
            </a:r>
          </a:p>
          <a:p>
            <a:pPr algn="ctr"/>
            <a:endParaRPr lang="ru-RU" altLang="ru-RU" sz="12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ошибки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58" y="834607"/>
            <a:ext cx="6520282" cy="3735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227451" y="1303667"/>
            <a:ext cx="2193266" cy="213504"/>
          </a:xfrm>
          <a:prstGeom prst="rect">
            <a:avLst/>
          </a:prstGeom>
          <a:noFill/>
          <a:ln w="28575" cap="rnd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27451" y="3528204"/>
            <a:ext cx="2193266" cy="213504"/>
          </a:xfrm>
          <a:prstGeom prst="rect">
            <a:avLst/>
          </a:prstGeom>
          <a:noFill/>
          <a:ln w="28575" cap="rnd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0952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ошибки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14" descr="C:\Users\nafikovaai\Desktop\Без назва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57595" y="1259907"/>
            <a:ext cx="649288" cy="639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67033" y="1175800"/>
            <a:ext cx="579438" cy="72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487017" y="1977630"/>
            <a:ext cx="2628241" cy="194429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Неверно указывается тип контура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02382" y="1977629"/>
            <a:ext cx="2688178" cy="199787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br>
              <a:rPr lang="en-US" sz="7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en-US" sz="135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NewContour</a:t>
            </a: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«Новый контур»,</a:t>
            </a:r>
          </a:p>
          <a:p>
            <a:pPr algn="ctr">
              <a:defRPr/>
            </a:pPr>
            <a:r>
              <a:rPr lang="en-US" sz="135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ExistContour</a:t>
            </a: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«Существующий (уточняемый, изменяемый) контур»</a:t>
            </a:r>
          </a:p>
          <a:p>
            <a:pPr algn="ctr">
              <a:defRPr/>
            </a:pPr>
            <a:endParaRPr lang="ru-RU" sz="750" dirty="0"/>
          </a:p>
          <a:p>
            <a:pPr algn="ctr">
              <a:defRPr/>
            </a:pPr>
            <a:endParaRPr lang="ru-RU" sz="7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ошибки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879894"/>
            <a:ext cx="6278651" cy="383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343966" y="1361896"/>
            <a:ext cx="1617453" cy="181154"/>
          </a:xfrm>
          <a:prstGeom prst="rect">
            <a:avLst/>
          </a:prstGeom>
          <a:noFill/>
          <a:ln w="28575" cap="rnd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00" dirty="0" err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7687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2" name="Picture 2"/>
          <p:cNvPicPr>
            <a:picLocks noChangeAspect="1" noChangeArrowheads="1"/>
          </p:cNvPicPr>
          <p:nvPr/>
        </p:nvPicPr>
        <p:blipFill>
          <a:blip r:embed="rId2"/>
          <a:srcRect l="72745" t="13231" r="8648" b="2702"/>
          <a:stretch>
            <a:fillRect/>
          </a:stretch>
        </p:blipFill>
        <p:spPr bwMode="auto">
          <a:xfrm>
            <a:off x="7113167" y="1"/>
            <a:ext cx="2023882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DA380E-3408-EA4A-B50B-0C3126E3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69" y="114094"/>
            <a:ext cx="326749" cy="49653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1D1299E8-D8BC-764C-96BB-92C2A85BE477}"/>
              </a:ext>
            </a:extLst>
          </p:cNvPr>
          <p:cNvSpPr txBox="1">
            <a:spLocks/>
          </p:cNvSpPr>
          <p:nvPr/>
        </p:nvSpPr>
        <p:spPr>
          <a:xfrm>
            <a:off x="554973" y="144746"/>
            <a:ext cx="5405433" cy="3851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374140"/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ru-RU" sz="1650" b="1" dirty="0">
                <a:solidFill>
                  <a:srgbClr val="3E7E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ошибки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8C8D98C-F963-C24C-98A9-B7B835A46EC9}"/>
              </a:ext>
            </a:extLst>
          </p:cNvPr>
          <p:cNvCxnSpPr/>
          <p:nvPr/>
        </p:nvCxnSpPr>
        <p:spPr>
          <a:xfrm>
            <a:off x="0" y="610624"/>
            <a:ext cx="71131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13" descr="C:\Users\nafikovaai\Desktop\Без названия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91058" y="1389788"/>
            <a:ext cx="579438" cy="72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2036688" y="2119966"/>
            <a:ext cx="2688178" cy="14772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br>
              <a:rPr lang="en-US" sz="7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3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Наименование «садовый дом» необходимо указывать в заключение кадастрового инженера</a:t>
            </a:r>
          </a:p>
          <a:p>
            <a:pPr algn="ctr">
              <a:defRPr/>
            </a:pPr>
            <a:endParaRPr lang="ru-RU" sz="750" dirty="0"/>
          </a:p>
          <a:p>
            <a:pPr algn="ctr">
              <a:defRPr/>
            </a:pPr>
            <a:endParaRPr lang="ru-RU" sz="7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D00DCE6-73D5-4E66-BE18-6E4814FFB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15" y="1281976"/>
            <a:ext cx="7924800" cy="3116238"/>
          </a:xfrm>
        </p:spPr>
        <p:txBody>
          <a:bodyPr/>
          <a:lstStyle/>
          <a:p>
            <a:r>
              <a:rPr lang="ru-RU" sz="3300" b="1" dirty="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Оказание услуг филиалом </a:t>
            </a:r>
            <a:br>
              <a:rPr lang="ru-RU" sz="3300" b="1" dirty="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r>
              <a:rPr lang="ru-RU" sz="3300" b="1" dirty="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ФГБУ «ФКП Росреестра» по Республике Татарстан </a:t>
            </a:r>
            <a:br>
              <a:rPr lang="ru-RU" sz="3300" b="1" dirty="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r>
              <a:rPr lang="ru-RU" sz="3300" dirty="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 рамках приносящей доход деятельности</a:t>
            </a:r>
            <a:br>
              <a:rPr lang="ru-RU" sz="3300" b="1" dirty="0">
                <a:solidFill>
                  <a:schemeClr val="tx2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</a:br>
            <a:endParaRPr lang="ru-RU" sz="3300" b="1" dirty="0">
              <a:solidFill>
                <a:schemeClr val="tx2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BECD544-4869-47B9-A1FD-634EC578A1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6466A-A062-4EA8-869F-F58765B31057}" type="slidenum">
              <a:rPr lang="uk-UA" smtClean="0"/>
              <a:pPr/>
              <a:t>57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294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466A-A062-4EA8-869F-F58765B31057}" type="slidenum">
              <a:rPr lang="uk-UA" smtClean="0"/>
              <a:pPr/>
              <a:t>58</a:t>
            </a:fld>
            <a:endParaRPr lang="uk-UA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3875314" y="2"/>
            <a:ext cx="5268686" cy="34624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r" defTabSz="514350">
              <a:spcBef>
                <a:spcPct val="0"/>
              </a:spcBef>
              <a:defRPr/>
            </a:pPr>
            <a:r>
              <a:rPr lang="ru-RU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Проверка документов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491162" y="3733420"/>
            <a:ext cx="3652838" cy="1410080"/>
            <a:chOff x="11529" y="1850"/>
            <a:chExt cx="7671" cy="3719"/>
          </a:xfrm>
        </p:grpSpPr>
        <p:sp>
          <p:nvSpPr>
            <p:cNvPr id="5126" name="Rectangle 6"/>
            <p:cNvSpPr>
              <a:spLocks noChangeArrowheads="1"/>
            </p:cNvSpPr>
            <p:nvPr/>
          </p:nvSpPr>
          <p:spPr bwMode="auto">
            <a:xfrm>
              <a:off x="11529" y="1850"/>
              <a:ext cx="7671" cy="3718"/>
            </a:xfrm>
            <a:prstGeom prst="rect">
              <a:avLst/>
            </a:prstGeom>
            <a:solidFill>
              <a:srgbClr val="6CB5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898" y="2665"/>
              <a:ext cx="1222" cy="1626"/>
            </a:xfrm>
            <a:prstGeom prst="rect">
              <a:avLst/>
            </a:prstGeom>
            <a:noFill/>
          </p:spPr>
        </p:pic>
        <p:sp>
          <p:nvSpPr>
            <p:cNvPr id="5124" name="Text Box 4"/>
            <p:cNvSpPr txBox="1">
              <a:spLocks noChangeArrowheads="1"/>
            </p:cNvSpPr>
            <p:nvPr/>
          </p:nvSpPr>
          <p:spPr bwMode="auto">
            <a:xfrm>
              <a:off x="11675" y="1933"/>
              <a:ext cx="6519" cy="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Заказать услуги специалиста: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3" name="Text Box 3"/>
            <p:cNvSpPr txBox="1">
              <a:spLocks noChangeArrowheads="1"/>
            </p:cNvSpPr>
            <p:nvPr/>
          </p:nvSpPr>
          <p:spPr bwMode="auto">
            <a:xfrm>
              <a:off x="13485" y="2567"/>
              <a:ext cx="5715" cy="3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tabLst>
                  <a:tab pos="214313" algn="l"/>
                  <a:tab pos="215504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(843) 514-90-77 (доб. 2328);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4313" algn="l"/>
                  <a:tab pos="215504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+7(987) 269-09-05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  <a:tabLst>
                  <a:tab pos="214313" algn="l"/>
                  <a:tab pos="215504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По ссылке</a:t>
              </a:r>
              <a:r>
                <a:rPr lang="ru-RU" sz="1200" dirty="0">
                  <a:solidFill>
                    <a:srgbClr val="0000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 </a:t>
              </a:r>
              <a:r>
                <a:rPr lang="ru-RU" sz="1200" dirty="0">
                  <a:solidFill>
                    <a:srgbClr val="0000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  <a:hlinkClick r:id="rId4"/>
                </a:rPr>
                <a:t>https://goo.su/5YMp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  <a:tabLst>
                  <a:tab pos="214313" algn="l"/>
                  <a:tab pos="215504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На сайте </a:t>
              </a:r>
              <a:r>
                <a:rPr lang="ru-RU" sz="1200" dirty="0" err="1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kadastr.tatarstan.ru</a:t>
              </a: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 в разделе «услуги/консультационные услуги»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5121" name="image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099" y="2380910"/>
            <a:ext cx="1693069" cy="2406254"/>
          </a:xfrm>
          <a:prstGeom prst="rect">
            <a:avLst/>
          </a:prstGeom>
          <a:noFill/>
        </p:spPr>
      </p:pic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533401" y="788885"/>
            <a:ext cx="7881257" cy="154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1984772" algn="l"/>
              </a:tabLst>
            </a:pPr>
            <a:r>
              <a:rPr lang="ru-RU" sz="2400" dirty="0">
                <a:solidFill>
                  <a:srgbClr val="0970B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Выявим ошибки в документах для кадастрового учёта во избежание приостановок и отказов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1984772" algn="l"/>
              </a:tabLst>
            </a:pPr>
            <a:endParaRPr lang="ru-RU" sz="7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984772" algn="l"/>
              </a:tabLst>
            </a:pPr>
            <a:r>
              <a:rPr lang="ru-RU" sz="2100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Стоимость проверки 1 пакета документов – 2 000р.</a:t>
            </a:r>
            <a:endParaRPr lang="ru-RU" sz="7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342900" lvl="1" defTabSz="6858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1984772" algn="l"/>
              </a:tabLst>
            </a:pP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1984772" algn="l"/>
              </a:tabLst>
            </a:pPr>
            <a:endParaRPr lang="ru-RU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2362200" y="2260664"/>
            <a:ext cx="6221186" cy="160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1" defTabSz="685800" eaLnBrk="0" fontAlgn="base" hangingPunct="0">
              <a:spcBef>
                <a:spcPts val="45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1984772" algn="l"/>
              </a:tabLst>
            </a:pPr>
            <a:r>
              <a:rPr lang="ru-RU" sz="2100" dirty="0">
                <a:solidFill>
                  <a:srgbClr val="406C2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сократит время кадастрового учёта</a:t>
            </a:r>
          </a:p>
          <a:p>
            <a:pPr lvl="1" eaLnBrk="0" fontAlgn="base" hangingPunct="0">
              <a:spcBef>
                <a:spcPts val="45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1984772" algn="l"/>
              </a:tabLst>
            </a:pPr>
            <a:r>
              <a:rPr lang="ru-RU" sz="2100" dirty="0">
                <a:solidFill>
                  <a:srgbClr val="406C2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избавит от необходимости многократной подачи документов</a:t>
            </a:r>
            <a:endParaRPr lang="ru-RU" sz="21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342900" lvl="1" defTabSz="685800" eaLnBrk="0" fontAlgn="base" hangingPunct="0">
              <a:spcBef>
                <a:spcPts val="45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1984772" algn="l"/>
              </a:tabLst>
            </a:pPr>
            <a:endParaRPr lang="ru-RU" sz="7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ts val="45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1984772" algn="l"/>
              </a:tabLst>
            </a:pPr>
            <a:endParaRPr lang="ru-RU" sz="15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77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466A-A062-4EA8-869F-F58765B31057}" type="slidenum">
              <a:rPr lang="uk-UA" smtClean="0"/>
              <a:pPr/>
              <a:t>59</a:t>
            </a:fld>
            <a:endParaRPr lang="uk-UA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3875314" y="2"/>
            <a:ext cx="5268686" cy="34624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r" defTabSz="514350">
              <a:spcBef>
                <a:spcPct val="0"/>
              </a:spcBef>
              <a:defRPr/>
            </a:pPr>
            <a:r>
              <a:rPr lang="ru-RU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Выездной прием запросов</a:t>
            </a:r>
          </a:p>
        </p:txBody>
      </p: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5910943" y="3657600"/>
            <a:ext cx="3233057" cy="1485900"/>
            <a:chOff x="11529" y="-42"/>
            <a:chExt cx="7671" cy="3272"/>
          </a:xfrm>
        </p:grpSpPr>
        <p:sp>
          <p:nvSpPr>
            <p:cNvPr id="33797" name="Rectangle 5"/>
            <p:cNvSpPr>
              <a:spLocks noChangeArrowheads="1"/>
            </p:cNvSpPr>
            <p:nvPr/>
          </p:nvSpPr>
          <p:spPr bwMode="auto">
            <a:xfrm>
              <a:off x="11529" y="-42"/>
              <a:ext cx="7671" cy="3272"/>
            </a:xfrm>
            <a:prstGeom prst="rect">
              <a:avLst/>
            </a:prstGeom>
            <a:solidFill>
              <a:srgbClr val="6CB5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379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834" y="725"/>
              <a:ext cx="1365" cy="1302"/>
            </a:xfrm>
            <a:prstGeom prst="rect">
              <a:avLst/>
            </a:prstGeom>
            <a:noFill/>
          </p:spPr>
        </p:pic>
        <p:sp>
          <p:nvSpPr>
            <p:cNvPr id="33795" name="Text Box 3"/>
            <p:cNvSpPr txBox="1">
              <a:spLocks noChangeArrowheads="1"/>
            </p:cNvSpPr>
            <p:nvPr/>
          </p:nvSpPr>
          <p:spPr bwMode="auto">
            <a:xfrm>
              <a:off x="11675" y="42"/>
              <a:ext cx="7045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Заказать выезд специалиста: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4" name="Text Box 2"/>
            <p:cNvSpPr txBox="1">
              <a:spLocks noChangeArrowheads="1"/>
            </p:cNvSpPr>
            <p:nvPr/>
          </p:nvSpPr>
          <p:spPr bwMode="auto">
            <a:xfrm>
              <a:off x="13371" y="650"/>
              <a:ext cx="5281" cy="2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tabLst>
                  <a:tab pos="92869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(843) 514-90-77 (доб. 2666);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2869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+7(987) 269-09-05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  <a:tabLst>
                  <a:tab pos="92869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по электронной почте </a:t>
              </a: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  <a:hlinkClick r:id="rId4"/>
                </a:rPr>
                <a:t>dost@16.kadastr.ru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  <a:tabLst>
                  <a:tab pos="92869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через </a:t>
              </a:r>
              <a:r>
                <a:rPr lang="ru-RU" sz="1200" dirty="0" err="1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онлайн-сервис</a:t>
              </a: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 </a:t>
              </a:r>
              <a:r>
                <a:rPr lang="ru-RU" sz="1200" dirty="0" err="1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svo.kadastr.ru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402772" y="1539064"/>
            <a:ext cx="5921829" cy="1846394"/>
            <a:chOff x="622" y="894"/>
            <a:chExt cx="8532" cy="3730"/>
          </a:xfrm>
        </p:grpSpPr>
        <p:sp>
          <p:nvSpPr>
            <p:cNvPr id="33803" name="Freeform 11"/>
            <p:cNvSpPr>
              <a:spLocks/>
            </p:cNvSpPr>
            <p:nvPr/>
          </p:nvSpPr>
          <p:spPr bwMode="auto">
            <a:xfrm>
              <a:off x="622" y="894"/>
              <a:ext cx="8532" cy="3730"/>
            </a:xfrm>
            <a:custGeom>
              <a:avLst/>
              <a:gdLst/>
              <a:ahLst/>
              <a:cxnLst>
                <a:cxn ang="0">
                  <a:pos x="0" y="622"/>
                </a:cxn>
                <a:cxn ang="0">
                  <a:pos x="4" y="549"/>
                </a:cxn>
                <a:cxn ang="0">
                  <a:pos x="16" y="479"/>
                </a:cxn>
                <a:cxn ang="0">
                  <a:pos x="36" y="412"/>
                </a:cxn>
                <a:cxn ang="0">
                  <a:pos x="63" y="348"/>
                </a:cxn>
                <a:cxn ang="0">
                  <a:pos x="97" y="288"/>
                </a:cxn>
                <a:cxn ang="0">
                  <a:pos x="136" y="233"/>
                </a:cxn>
                <a:cxn ang="0">
                  <a:pos x="182" y="182"/>
                </a:cxn>
                <a:cxn ang="0">
                  <a:pos x="233" y="137"/>
                </a:cxn>
                <a:cxn ang="0">
                  <a:pos x="288" y="97"/>
                </a:cxn>
                <a:cxn ang="0">
                  <a:pos x="348" y="63"/>
                </a:cxn>
                <a:cxn ang="0">
                  <a:pos x="412" y="36"/>
                </a:cxn>
                <a:cxn ang="0">
                  <a:pos x="479" y="16"/>
                </a:cxn>
                <a:cxn ang="0">
                  <a:pos x="549" y="4"/>
                </a:cxn>
                <a:cxn ang="0">
                  <a:pos x="621" y="0"/>
                </a:cxn>
                <a:cxn ang="0">
                  <a:pos x="7910" y="0"/>
                </a:cxn>
                <a:cxn ang="0">
                  <a:pos x="7983" y="4"/>
                </a:cxn>
                <a:cxn ang="0">
                  <a:pos x="8053" y="16"/>
                </a:cxn>
                <a:cxn ang="0">
                  <a:pos x="8120" y="36"/>
                </a:cxn>
                <a:cxn ang="0">
                  <a:pos x="8184" y="63"/>
                </a:cxn>
                <a:cxn ang="0">
                  <a:pos x="8243" y="97"/>
                </a:cxn>
                <a:cxn ang="0">
                  <a:pos x="8299" y="137"/>
                </a:cxn>
                <a:cxn ang="0">
                  <a:pos x="8350" y="182"/>
                </a:cxn>
                <a:cxn ang="0">
                  <a:pos x="8395" y="233"/>
                </a:cxn>
                <a:cxn ang="0">
                  <a:pos x="8435" y="288"/>
                </a:cxn>
                <a:cxn ang="0">
                  <a:pos x="8469" y="348"/>
                </a:cxn>
                <a:cxn ang="0">
                  <a:pos x="8496" y="412"/>
                </a:cxn>
                <a:cxn ang="0">
                  <a:pos x="8515" y="479"/>
                </a:cxn>
                <a:cxn ang="0">
                  <a:pos x="8528" y="549"/>
                </a:cxn>
                <a:cxn ang="0">
                  <a:pos x="8532" y="622"/>
                </a:cxn>
                <a:cxn ang="0">
                  <a:pos x="8532" y="3108"/>
                </a:cxn>
                <a:cxn ang="0">
                  <a:pos x="8528" y="3180"/>
                </a:cxn>
                <a:cxn ang="0">
                  <a:pos x="8515" y="3250"/>
                </a:cxn>
                <a:cxn ang="0">
                  <a:pos x="8496" y="3318"/>
                </a:cxn>
                <a:cxn ang="0">
                  <a:pos x="8469" y="3381"/>
                </a:cxn>
                <a:cxn ang="0">
                  <a:pos x="8435" y="3441"/>
                </a:cxn>
                <a:cxn ang="0">
                  <a:pos x="8395" y="3497"/>
                </a:cxn>
                <a:cxn ang="0">
                  <a:pos x="8350" y="3547"/>
                </a:cxn>
                <a:cxn ang="0">
                  <a:pos x="8299" y="3593"/>
                </a:cxn>
                <a:cxn ang="0">
                  <a:pos x="8243" y="3633"/>
                </a:cxn>
                <a:cxn ang="0">
                  <a:pos x="8184" y="3666"/>
                </a:cxn>
                <a:cxn ang="0">
                  <a:pos x="8120" y="3693"/>
                </a:cxn>
                <a:cxn ang="0">
                  <a:pos x="8053" y="3713"/>
                </a:cxn>
                <a:cxn ang="0">
                  <a:pos x="7983" y="3725"/>
                </a:cxn>
                <a:cxn ang="0">
                  <a:pos x="7910" y="3730"/>
                </a:cxn>
                <a:cxn ang="0">
                  <a:pos x="621" y="3730"/>
                </a:cxn>
                <a:cxn ang="0">
                  <a:pos x="549" y="3725"/>
                </a:cxn>
                <a:cxn ang="0">
                  <a:pos x="479" y="3713"/>
                </a:cxn>
                <a:cxn ang="0">
                  <a:pos x="412" y="3693"/>
                </a:cxn>
                <a:cxn ang="0">
                  <a:pos x="348" y="3666"/>
                </a:cxn>
                <a:cxn ang="0">
                  <a:pos x="288" y="3633"/>
                </a:cxn>
                <a:cxn ang="0">
                  <a:pos x="233" y="3593"/>
                </a:cxn>
                <a:cxn ang="0">
                  <a:pos x="182" y="3547"/>
                </a:cxn>
                <a:cxn ang="0">
                  <a:pos x="136" y="3497"/>
                </a:cxn>
                <a:cxn ang="0">
                  <a:pos x="97" y="3441"/>
                </a:cxn>
                <a:cxn ang="0">
                  <a:pos x="63" y="3381"/>
                </a:cxn>
                <a:cxn ang="0">
                  <a:pos x="36" y="3318"/>
                </a:cxn>
                <a:cxn ang="0">
                  <a:pos x="16" y="3250"/>
                </a:cxn>
                <a:cxn ang="0">
                  <a:pos x="4" y="3180"/>
                </a:cxn>
                <a:cxn ang="0">
                  <a:pos x="0" y="3108"/>
                </a:cxn>
                <a:cxn ang="0">
                  <a:pos x="0" y="622"/>
                </a:cxn>
              </a:cxnLst>
              <a:rect l="0" t="0" r="r" b="b"/>
              <a:pathLst>
                <a:path w="8532" h="3730">
                  <a:moveTo>
                    <a:pt x="0" y="622"/>
                  </a:moveTo>
                  <a:lnTo>
                    <a:pt x="4" y="549"/>
                  </a:lnTo>
                  <a:lnTo>
                    <a:pt x="16" y="479"/>
                  </a:lnTo>
                  <a:lnTo>
                    <a:pt x="36" y="412"/>
                  </a:lnTo>
                  <a:lnTo>
                    <a:pt x="63" y="348"/>
                  </a:lnTo>
                  <a:lnTo>
                    <a:pt x="97" y="288"/>
                  </a:lnTo>
                  <a:lnTo>
                    <a:pt x="136" y="233"/>
                  </a:lnTo>
                  <a:lnTo>
                    <a:pt x="182" y="182"/>
                  </a:lnTo>
                  <a:lnTo>
                    <a:pt x="233" y="137"/>
                  </a:lnTo>
                  <a:lnTo>
                    <a:pt x="288" y="97"/>
                  </a:lnTo>
                  <a:lnTo>
                    <a:pt x="348" y="63"/>
                  </a:lnTo>
                  <a:lnTo>
                    <a:pt x="412" y="36"/>
                  </a:lnTo>
                  <a:lnTo>
                    <a:pt x="479" y="16"/>
                  </a:lnTo>
                  <a:lnTo>
                    <a:pt x="549" y="4"/>
                  </a:lnTo>
                  <a:lnTo>
                    <a:pt x="621" y="0"/>
                  </a:lnTo>
                  <a:lnTo>
                    <a:pt x="7910" y="0"/>
                  </a:lnTo>
                  <a:lnTo>
                    <a:pt x="7983" y="4"/>
                  </a:lnTo>
                  <a:lnTo>
                    <a:pt x="8053" y="16"/>
                  </a:lnTo>
                  <a:lnTo>
                    <a:pt x="8120" y="36"/>
                  </a:lnTo>
                  <a:lnTo>
                    <a:pt x="8184" y="63"/>
                  </a:lnTo>
                  <a:lnTo>
                    <a:pt x="8243" y="97"/>
                  </a:lnTo>
                  <a:lnTo>
                    <a:pt x="8299" y="137"/>
                  </a:lnTo>
                  <a:lnTo>
                    <a:pt x="8350" y="182"/>
                  </a:lnTo>
                  <a:lnTo>
                    <a:pt x="8395" y="233"/>
                  </a:lnTo>
                  <a:lnTo>
                    <a:pt x="8435" y="288"/>
                  </a:lnTo>
                  <a:lnTo>
                    <a:pt x="8469" y="348"/>
                  </a:lnTo>
                  <a:lnTo>
                    <a:pt x="8496" y="412"/>
                  </a:lnTo>
                  <a:lnTo>
                    <a:pt x="8515" y="479"/>
                  </a:lnTo>
                  <a:lnTo>
                    <a:pt x="8528" y="549"/>
                  </a:lnTo>
                  <a:lnTo>
                    <a:pt x="8532" y="622"/>
                  </a:lnTo>
                  <a:lnTo>
                    <a:pt x="8532" y="3108"/>
                  </a:lnTo>
                  <a:lnTo>
                    <a:pt x="8528" y="3180"/>
                  </a:lnTo>
                  <a:lnTo>
                    <a:pt x="8515" y="3250"/>
                  </a:lnTo>
                  <a:lnTo>
                    <a:pt x="8496" y="3318"/>
                  </a:lnTo>
                  <a:lnTo>
                    <a:pt x="8469" y="3381"/>
                  </a:lnTo>
                  <a:lnTo>
                    <a:pt x="8435" y="3441"/>
                  </a:lnTo>
                  <a:lnTo>
                    <a:pt x="8395" y="3497"/>
                  </a:lnTo>
                  <a:lnTo>
                    <a:pt x="8350" y="3547"/>
                  </a:lnTo>
                  <a:lnTo>
                    <a:pt x="8299" y="3593"/>
                  </a:lnTo>
                  <a:lnTo>
                    <a:pt x="8243" y="3633"/>
                  </a:lnTo>
                  <a:lnTo>
                    <a:pt x="8184" y="3666"/>
                  </a:lnTo>
                  <a:lnTo>
                    <a:pt x="8120" y="3693"/>
                  </a:lnTo>
                  <a:lnTo>
                    <a:pt x="8053" y="3713"/>
                  </a:lnTo>
                  <a:lnTo>
                    <a:pt x="7983" y="3725"/>
                  </a:lnTo>
                  <a:lnTo>
                    <a:pt x="7910" y="3730"/>
                  </a:lnTo>
                  <a:lnTo>
                    <a:pt x="621" y="3730"/>
                  </a:lnTo>
                  <a:lnTo>
                    <a:pt x="549" y="3725"/>
                  </a:lnTo>
                  <a:lnTo>
                    <a:pt x="479" y="3713"/>
                  </a:lnTo>
                  <a:lnTo>
                    <a:pt x="412" y="3693"/>
                  </a:lnTo>
                  <a:lnTo>
                    <a:pt x="348" y="3666"/>
                  </a:lnTo>
                  <a:lnTo>
                    <a:pt x="288" y="3633"/>
                  </a:lnTo>
                  <a:lnTo>
                    <a:pt x="233" y="3593"/>
                  </a:lnTo>
                  <a:lnTo>
                    <a:pt x="182" y="3547"/>
                  </a:lnTo>
                  <a:lnTo>
                    <a:pt x="136" y="3497"/>
                  </a:lnTo>
                  <a:lnTo>
                    <a:pt x="97" y="3441"/>
                  </a:lnTo>
                  <a:lnTo>
                    <a:pt x="63" y="3381"/>
                  </a:lnTo>
                  <a:lnTo>
                    <a:pt x="36" y="3318"/>
                  </a:lnTo>
                  <a:lnTo>
                    <a:pt x="16" y="3250"/>
                  </a:lnTo>
                  <a:lnTo>
                    <a:pt x="4" y="3180"/>
                  </a:lnTo>
                  <a:lnTo>
                    <a:pt x="0" y="3108"/>
                  </a:lnTo>
                  <a:lnTo>
                    <a:pt x="0" y="622"/>
                  </a:lnTo>
                  <a:close/>
                </a:path>
              </a:pathLst>
            </a:custGeom>
            <a:noFill/>
            <a:ln w="254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5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3802" name="Text Box 10"/>
            <p:cNvSpPr txBox="1">
              <a:spLocks noChangeArrowheads="1"/>
            </p:cNvSpPr>
            <p:nvPr/>
          </p:nvSpPr>
          <p:spPr bwMode="auto">
            <a:xfrm>
              <a:off x="728" y="1269"/>
              <a:ext cx="7594" cy="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dirty="0">
                  <a:solidFill>
                    <a:srgbClr val="17375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Стоимость подачи 1 запроса:</a:t>
              </a:r>
              <a:endParaRPr lang="ru-RU" sz="7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5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665" y="3254"/>
              <a:ext cx="161" cy="1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ru-RU" sz="15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1189" y="2157"/>
              <a:ext cx="5681" cy="1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ts val="900"/>
                </a:spcBef>
                <a:spcAft>
                  <a:spcPct val="0"/>
                </a:spcAft>
              </a:pPr>
              <a:r>
                <a:rPr lang="ru-RU" dirty="0">
                  <a:solidFill>
                    <a:srgbClr val="4F6228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Для юридических лиц –1 600 р.</a:t>
              </a:r>
              <a:endParaRPr lang="ru-RU" sz="7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defTabSz="685800" eaLnBrk="0" fontAlgn="base" hangingPunct="0">
                <a:spcBef>
                  <a:spcPts val="900"/>
                </a:spcBef>
                <a:spcAft>
                  <a:spcPct val="0"/>
                </a:spcAft>
              </a:pPr>
              <a:r>
                <a:rPr lang="ru-RU" dirty="0">
                  <a:solidFill>
                    <a:srgbClr val="4F6228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Для физических лиц – 1 100 р.</a:t>
              </a:r>
              <a:endParaRPr lang="ru-RU" sz="15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pic>
        <p:nvPicPr>
          <p:cNvPr id="33798" name="image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80705" y="1497645"/>
            <a:ext cx="2201295" cy="1779467"/>
          </a:xfrm>
          <a:prstGeom prst="rect">
            <a:avLst/>
          </a:prstGeom>
          <a:noFill/>
        </p:spPr>
      </p:pic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-1674"/>
            <a:ext cx="138564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4588443" y="-74987"/>
            <a:ext cx="138564" cy="93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2100" dirty="0">
              <a:latin typeface="Arial" pitchFamily="34" charset="0"/>
              <a:ea typeface="Trebuchet MS" pitchFamily="34" charset="0"/>
              <a:cs typeface="Trebuchet MS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ru-RU" sz="2100" dirty="0">
                <a:latin typeface="Arial" pitchFamily="34" charset="0"/>
                <a:ea typeface="Trebuchet MS" pitchFamily="34" charset="0"/>
                <a:cs typeface="Trebuchet MS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0" y="475643"/>
            <a:ext cx="9144000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970B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Примем запрос и привезем выписку на следующий день </a:t>
            </a: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970B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 удобное для Вас место и в удобное время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314325" y="3152040"/>
            <a:ext cx="4856390" cy="151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endParaRPr lang="ru-RU" dirty="0">
              <a:solidFill>
                <a:srgbClr val="17375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Стоимость курьерской доставки 1 выписки: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endParaRPr lang="ru-RU" sz="7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indent="402431" fontAlgn="base">
              <a:spcBef>
                <a:spcPts val="900"/>
              </a:spcBef>
              <a:spcAft>
                <a:spcPct val="0"/>
              </a:spcAft>
            </a:pPr>
            <a:r>
              <a:rPr lang="ru-RU" dirty="0">
                <a:solidFill>
                  <a:srgbClr val="4F622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Для юридических лиц – 800 р.</a:t>
            </a:r>
            <a:endParaRPr lang="ru-RU" sz="7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indent="402431" eaLnBrk="0" fontAlgn="base" hangingPunct="0">
              <a:spcBef>
                <a:spcPts val="900"/>
              </a:spcBef>
              <a:spcAft>
                <a:spcPct val="0"/>
              </a:spcAft>
            </a:pPr>
            <a:r>
              <a:rPr lang="ru-RU" dirty="0">
                <a:solidFill>
                  <a:srgbClr val="4F622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Для физических лиц – 600 р</a:t>
            </a: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  <a:endParaRPr lang="ru-RU" sz="15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77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466A-A062-4EA8-869F-F58765B31057}" type="slidenum">
              <a:rPr lang="uk-UA" smtClean="0"/>
              <a:pPr/>
              <a:t>60</a:t>
            </a:fld>
            <a:endParaRPr lang="uk-UA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3875314" y="2"/>
            <a:ext cx="5268686" cy="34624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r" defTabSz="514350">
              <a:spcBef>
                <a:spcPct val="0"/>
              </a:spcBef>
              <a:defRPr/>
            </a:pPr>
            <a:r>
              <a:rPr lang="ru-RU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Выездной прием заявлений</a:t>
            </a:r>
          </a:p>
        </p:txBody>
      </p: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5910943" y="3657600"/>
            <a:ext cx="3233057" cy="1485900"/>
            <a:chOff x="11529" y="-42"/>
            <a:chExt cx="7671" cy="3272"/>
          </a:xfrm>
        </p:grpSpPr>
        <p:sp>
          <p:nvSpPr>
            <p:cNvPr id="33797" name="Rectangle 5"/>
            <p:cNvSpPr>
              <a:spLocks noChangeArrowheads="1"/>
            </p:cNvSpPr>
            <p:nvPr/>
          </p:nvSpPr>
          <p:spPr bwMode="auto">
            <a:xfrm>
              <a:off x="11529" y="-42"/>
              <a:ext cx="7671" cy="3272"/>
            </a:xfrm>
            <a:prstGeom prst="rect">
              <a:avLst/>
            </a:prstGeom>
            <a:solidFill>
              <a:srgbClr val="6CB5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379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834" y="725"/>
              <a:ext cx="1365" cy="1302"/>
            </a:xfrm>
            <a:prstGeom prst="rect">
              <a:avLst/>
            </a:prstGeom>
            <a:noFill/>
          </p:spPr>
        </p:pic>
        <p:sp>
          <p:nvSpPr>
            <p:cNvPr id="33795" name="Text Box 3"/>
            <p:cNvSpPr txBox="1">
              <a:spLocks noChangeArrowheads="1"/>
            </p:cNvSpPr>
            <p:nvPr/>
          </p:nvSpPr>
          <p:spPr bwMode="auto">
            <a:xfrm>
              <a:off x="11675" y="42"/>
              <a:ext cx="7045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Заказать выезд специалиста: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94" name="Text Box 2"/>
            <p:cNvSpPr txBox="1">
              <a:spLocks noChangeArrowheads="1"/>
            </p:cNvSpPr>
            <p:nvPr/>
          </p:nvSpPr>
          <p:spPr bwMode="auto">
            <a:xfrm>
              <a:off x="13371" y="650"/>
              <a:ext cx="5281" cy="2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tabLst>
                  <a:tab pos="92869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(843) 514-90-77 (доб. 2666);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2869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+7(987) 269-09-05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  <a:tabLst>
                  <a:tab pos="92869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по электронной почте </a:t>
              </a: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  <a:hlinkClick r:id="rId4"/>
                </a:rPr>
                <a:t>dost@16.kadastr.ru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  <a:tabLst>
                  <a:tab pos="92869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через </a:t>
              </a:r>
              <a:r>
                <a:rPr lang="ru-RU" sz="1200" dirty="0" err="1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онлайн-сервис</a:t>
              </a: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 </a:t>
              </a:r>
              <a:r>
                <a:rPr lang="ru-RU" sz="1200" dirty="0" err="1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svo.kadastr.ru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3309226" y="1539064"/>
            <a:ext cx="5638831" cy="1846394"/>
            <a:chOff x="-371" y="894"/>
            <a:chExt cx="9525" cy="3730"/>
          </a:xfrm>
        </p:grpSpPr>
        <p:sp>
          <p:nvSpPr>
            <p:cNvPr id="33803" name="Freeform 11"/>
            <p:cNvSpPr>
              <a:spLocks/>
            </p:cNvSpPr>
            <p:nvPr/>
          </p:nvSpPr>
          <p:spPr bwMode="auto">
            <a:xfrm>
              <a:off x="622" y="894"/>
              <a:ext cx="8532" cy="3730"/>
            </a:xfrm>
            <a:custGeom>
              <a:avLst/>
              <a:gdLst/>
              <a:ahLst/>
              <a:cxnLst>
                <a:cxn ang="0">
                  <a:pos x="0" y="622"/>
                </a:cxn>
                <a:cxn ang="0">
                  <a:pos x="4" y="549"/>
                </a:cxn>
                <a:cxn ang="0">
                  <a:pos x="16" y="479"/>
                </a:cxn>
                <a:cxn ang="0">
                  <a:pos x="36" y="412"/>
                </a:cxn>
                <a:cxn ang="0">
                  <a:pos x="63" y="348"/>
                </a:cxn>
                <a:cxn ang="0">
                  <a:pos x="97" y="288"/>
                </a:cxn>
                <a:cxn ang="0">
                  <a:pos x="136" y="233"/>
                </a:cxn>
                <a:cxn ang="0">
                  <a:pos x="182" y="182"/>
                </a:cxn>
                <a:cxn ang="0">
                  <a:pos x="233" y="137"/>
                </a:cxn>
                <a:cxn ang="0">
                  <a:pos x="288" y="97"/>
                </a:cxn>
                <a:cxn ang="0">
                  <a:pos x="348" y="63"/>
                </a:cxn>
                <a:cxn ang="0">
                  <a:pos x="412" y="36"/>
                </a:cxn>
                <a:cxn ang="0">
                  <a:pos x="479" y="16"/>
                </a:cxn>
                <a:cxn ang="0">
                  <a:pos x="549" y="4"/>
                </a:cxn>
                <a:cxn ang="0">
                  <a:pos x="621" y="0"/>
                </a:cxn>
                <a:cxn ang="0">
                  <a:pos x="7910" y="0"/>
                </a:cxn>
                <a:cxn ang="0">
                  <a:pos x="7983" y="4"/>
                </a:cxn>
                <a:cxn ang="0">
                  <a:pos x="8053" y="16"/>
                </a:cxn>
                <a:cxn ang="0">
                  <a:pos x="8120" y="36"/>
                </a:cxn>
                <a:cxn ang="0">
                  <a:pos x="8184" y="63"/>
                </a:cxn>
                <a:cxn ang="0">
                  <a:pos x="8243" y="97"/>
                </a:cxn>
                <a:cxn ang="0">
                  <a:pos x="8299" y="137"/>
                </a:cxn>
                <a:cxn ang="0">
                  <a:pos x="8350" y="182"/>
                </a:cxn>
                <a:cxn ang="0">
                  <a:pos x="8395" y="233"/>
                </a:cxn>
                <a:cxn ang="0">
                  <a:pos x="8435" y="288"/>
                </a:cxn>
                <a:cxn ang="0">
                  <a:pos x="8469" y="348"/>
                </a:cxn>
                <a:cxn ang="0">
                  <a:pos x="8496" y="412"/>
                </a:cxn>
                <a:cxn ang="0">
                  <a:pos x="8515" y="479"/>
                </a:cxn>
                <a:cxn ang="0">
                  <a:pos x="8528" y="549"/>
                </a:cxn>
                <a:cxn ang="0">
                  <a:pos x="8532" y="622"/>
                </a:cxn>
                <a:cxn ang="0">
                  <a:pos x="8532" y="3108"/>
                </a:cxn>
                <a:cxn ang="0">
                  <a:pos x="8528" y="3180"/>
                </a:cxn>
                <a:cxn ang="0">
                  <a:pos x="8515" y="3250"/>
                </a:cxn>
                <a:cxn ang="0">
                  <a:pos x="8496" y="3318"/>
                </a:cxn>
                <a:cxn ang="0">
                  <a:pos x="8469" y="3381"/>
                </a:cxn>
                <a:cxn ang="0">
                  <a:pos x="8435" y="3441"/>
                </a:cxn>
                <a:cxn ang="0">
                  <a:pos x="8395" y="3497"/>
                </a:cxn>
                <a:cxn ang="0">
                  <a:pos x="8350" y="3547"/>
                </a:cxn>
                <a:cxn ang="0">
                  <a:pos x="8299" y="3593"/>
                </a:cxn>
                <a:cxn ang="0">
                  <a:pos x="8243" y="3633"/>
                </a:cxn>
                <a:cxn ang="0">
                  <a:pos x="8184" y="3666"/>
                </a:cxn>
                <a:cxn ang="0">
                  <a:pos x="8120" y="3693"/>
                </a:cxn>
                <a:cxn ang="0">
                  <a:pos x="8053" y="3713"/>
                </a:cxn>
                <a:cxn ang="0">
                  <a:pos x="7983" y="3725"/>
                </a:cxn>
                <a:cxn ang="0">
                  <a:pos x="7910" y="3730"/>
                </a:cxn>
                <a:cxn ang="0">
                  <a:pos x="621" y="3730"/>
                </a:cxn>
                <a:cxn ang="0">
                  <a:pos x="549" y="3725"/>
                </a:cxn>
                <a:cxn ang="0">
                  <a:pos x="479" y="3713"/>
                </a:cxn>
                <a:cxn ang="0">
                  <a:pos x="412" y="3693"/>
                </a:cxn>
                <a:cxn ang="0">
                  <a:pos x="348" y="3666"/>
                </a:cxn>
                <a:cxn ang="0">
                  <a:pos x="288" y="3633"/>
                </a:cxn>
                <a:cxn ang="0">
                  <a:pos x="233" y="3593"/>
                </a:cxn>
                <a:cxn ang="0">
                  <a:pos x="182" y="3547"/>
                </a:cxn>
                <a:cxn ang="0">
                  <a:pos x="136" y="3497"/>
                </a:cxn>
                <a:cxn ang="0">
                  <a:pos x="97" y="3441"/>
                </a:cxn>
                <a:cxn ang="0">
                  <a:pos x="63" y="3381"/>
                </a:cxn>
                <a:cxn ang="0">
                  <a:pos x="36" y="3318"/>
                </a:cxn>
                <a:cxn ang="0">
                  <a:pos x="16" y="3250"/>
                </a:cxn>
                <a:cxn ang="0">
                  <a:pos x="4" y="3180"/>
                </a:cxn>
                <a:cxn ang="0">
                  <a:pos x="0" y="3108"/>
                </a:cxn>
                <a:cxn ang="0">
                  <a:pos x="0" y="622"/>
                </a:cxn>
              </a:cxnLst>
              <a:rect l="0" t="0" r="r" b="b"/>
              <a:pathLst>
                <a:path w="8532" h="3730">
                  <a:moveTo>
                    <a:pt x="0" y="622"/>
                  </a:moveTo>
                  <a:lnTo>
                    <a:pt x="4" y="549"/>
                  </a:lnTo>
                  <a:lnTo>
                    <a:pt x="16" y="479"/>
                  </a:lnTo>
                  <a:lnTo>
                    <a:pt x="36" y="412"/>
                  </a:lnTo>
                  <a:lnTo>
                    <a:pt x="63" y="348"/>
                  </a:lnTo>
                  <a:lnTo>
                    <a:pt x="97" y="288"/>
                  </a:lnTo>
                  <a:lnTo>
                    <a:pt x="136" y="233"/>
                  </a:lnTo>
                  <a:lnTo>
                    <a:pt x="182" y="182"/>
                  </a:lnTo>
                  <a:lnTo>
                    <a:pt x="233" y="137"/>
                  </a:lnTo>
                  <a:lnTo>
                    <a:pt x="288" y="97"/>
                  </a:lnTo>
                  <a:lnTo>
                    <a:pt x="348" y="63"/>
                  </a:lnTo>
                  <a:lnTo>
                    <a:pt x="412" y="36"/>
                  </a:lnTo>
                  <a:lnTo>
                    <a:pt x="479" y="16"/>
                  </a:lnTo>
                  <a:lnTo>
                    <a:pt x="549" y="4"/>
                  </a:lnTo>
                  <a:lnTo>
                    <a:pt x="621" y="0"/>
                  </a:lnTo>
                  <a:lnTo>
                    <a:pt x="7910" y="0"/>
                  </a:lnTo>
                  <a:lnTo>
                    <a:pt x="7983" y="4"/>
                  </a:lnTo>
                  <a:lnTo>
                    <a:pt x="8053" y="16"/>
                  </a:lnTo>
                  <a:lnTo>
                    <a:pt x="8120" y="36"/>
                  </a:lnTo>
                  <a:lnTo>
                    <a:pt x="8184" y="63"/>
                  </a:lnTo>
                  <a:lnTo>
                    <a:pt x="8243" y="97"/>
                  </a:lnTo>
                  <a:lnTo>
                    <a:pt x="8299" y="137"/>
                  </a:lnTo>
                  <a:lnTo>
                    <a:pt x="8350" y="182"/>
                  </a:lnTo>
                  <a:lnTo>
                    <a:pt x="8395" y="233"/>
                  </a:lnTo>
                  <a:lnTo>
                    <a:pt x="8435" y="288"/>
                  </a:lnTo>
                  <a:lnTo>
                    <a:pt x="8469" y="348"/>
                  </a:lnTo>
                  <a:lnTo>
                    <a:pt x="8496" y="412"/>
                  </a:lnTo>
                  <a:lnTo>
                    <a:pt x="8515" y="479"/>
                  </a:lnTo>
                  <a:lnTo>
                    <a:pt x="8528" y="549"/>
                  </a:lnTo>
                  <a:lnTo>
                    <a:pt x="8532" y="622"/>
                  </a:lnTo>
                  <a:lnTo>
                    <a:pt x="8532" y="3108"/>
                  </a:lnTo>
                  <a:lnTo>
                    <a:pt x="8528" y="3180"/>
                  </a:lnTo>
                  <a:lnTo>
                    <a:pt x="8515" y="3250"/>
                  </a:lnTo>
                  <a:lnTo>
                    <a:pt x="8496" y="3318"/>
                  </a:lnTo>
                  <a:lnTo>
                    <a:pt x="8469" y="3381"/>
                  </a:lnTo>
                  <a:lnTo>
                    <a:pt x="8435" y="3441"/>
                  </a:lnTo>
                  <a:lnTo>
                    <a:pt x="8395" y="3497"/>
                  </a:lnTo>
                  <a:lnTo>
                    <a:pt x="8350" y="3547"/>
                  </a:lnTo>
                  <a:lnTo>
                    <a:pt x="8299" y="3593"/>
                  </a:lnTo>
                  <a:lnTo>
                    <a:pt x="8243" y="3633"/>
                  </a:lnTo>
                  <a:lnTo>
                    <a:pt x="8184" y="3666"/>
                  </a:lnTo>
                  <a:lnTo>
                    <a:pt x="8120" y="3693"/>
                  </a:lnTo>
                  <a:lnTo>
                    <a:pt x="8053" y="3713"/>
                  </a:lnTo>
                  <a:lnTo>
                    <a:pt x="7983" y="3725"/>
                  </a:lnTo>
                  <a:lnTo>
                    <a:pt x="7910" y="3730"/>
                  </a:lnTo>
                  <a:lnTo>
                    <a:pt x="621" y="3730"/>
                  </a:lnTo>
                  <a:lnTo>
                    <a:pt x="549" y="3725"/>
                  </a:lnTo>
                  <a:lnTo>
                    <a:pt x="479" y="3713"/>
                  </a:lnTo>
                  <a:lnTo>
                    <a:pt x="412" y="3693"/>
                  </a:lnTo>
                  <a:lnTo>
                    <a:pt x="348" y="3666"/>
                  </a:lnTo>
                  <a:lnTo>
                    <a:pt x="288" y="3633"/>
                  </a:lnTo>
                  <a:lnTo>
                    <a:pt x="233" y="3593"/>
                  </a:lnTo>
                  <a:lnTo>
                    <a:pt x="182" y="3547"/>
                  </a:lnTo>
                  <a:lnTo>
                    <a:pt x="136" y="3497"/>
                  </a:lnTo>
                  <a:lnTo>
                    <a:pt x="97" y="3441"/>
                  </a:lnTo>
                  <a:lnTo>
                    <a:pt x="63" y="3381"/>
                  </a:lnTo>
                  <a:lnTo>
                    <a:pt x="36" y="3318"/>
                  </a:lnTo>
                  <a:lnTo>
                    <a:pt x="16" y="3250"/>
                  </a:lnTo>
                  <a:lnTo>
                    <a:pt x="4" y="3180"/>
                  </a:lnTo>
                  <a:lnTo>
                    <a:pt x="0" y="3108"/>
                  </a:lnTo>
                  <a:lnTo>
                    <a:pt x="0" y="622"/>
                  </a:lnTo>
                  <a:close/>
                </a:path>
              </a:pathLst>
            </a:custGeom>
            <a:noFill/>
            <a:ln w="254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5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3802" name="Text Box 10"/>
            <p:cNvSpPr txBox="1">
              <a:spLocks noChangeArrowheads="1"/>
            </p:cNvSpPr>
            <p:nvPr/>
          </p:nvSpPr>
          <p:spPr bwMode="auto">
            <a:xfrm>
              <a:off x="-371" y="1875"/>
              <a:ext cx="8693" cy="7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dirty="0">
                  <a:solidFill>
                    <a:srgbClr val="17375E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Стоимость услуг за подачу 1 пакета документов:</a:t>
              </a:r>
              <a:endParaRPr lang="ru-RU" sz="7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5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3801" name="Text Box 9"/>
            <p:cNvSpPr txBox="1">
              <a:spLocks noChangeArrowheads="1"/>
            </p:cNvSpPr>
            <p:nvPr/>
          </p:nvSpPr>
          <p:spPr bwMode="auto">
            <a:xfrm>
              <a:off x="1665" y="3254"/>
              <a:ext cx="161" cy="1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ru-RU" sz="15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1189" y="2667"/>
              <a:ext cx="5681" cy="1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ts val="900"/>
                </a:spcBef>
                <a:spcAft>
                  <a:spcPct val="0"/>
                </a:spcAft>
              </a:pPr>
              <a:r>
                <a:rPr lang="ru-RU" dirty="0">
                  <a:solidFill>
                    <a:srgbClr val="4F6228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Для юридических лиц –1 600р.</a:t>
              </a:r>
              <a:endParaRPr lang="ru-RU" sz="7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pPr defTabSz="685800" eaLnBrk="0" fontAlgn="base" hangingPunct="0">
                <a:spcBef>
                  <a:spcPts val="900"/>
                </a:spcBef>
                <a:spcAft>
                  <a:spcPct val="0"/>
                </a:spcAft>
              </a:pPr>
              <a:r>
                <a:rPr lang="ru-RU" dirty="0">
                  <a:solidFill>
                    <a:srgbClr val="4F6228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Для физических лиц – 1 100 р.</a:t>
              </a:r>
              <a:endParaRPr lang="ru-RU" sz="1500" dirty="0"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</p:txBody>
        </p:sp>
      </p:grpSp>
      <p:pic>
        <p:nvPicPr>
          <p:cNvPr id="33798" name="image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34" y="1279930"/>
            <a:ext cx="2201295" cy="1779467"/>
          </a:xfrm>
          <a:prstGeom prst="rect">
            <a:avLst/>
          </a:prstGeom>
          <a:noFill/>
        </p:spPr>
      </p:pic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-1674"/>
            <a:ext cx="138564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4588443" y="-74987"/>
            <a:ext cx="138564" cy="93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endParaRPr lang="ru-RU" sz="2100" dirty="0">
              <a:latin typeface="Arial" pitchFamily="34" charset="0"/>
              <a:ea typeface="Trebuchet MS" pitchFamily="34" charset="0"/>
              <a:cs typeface="Trebuchet MS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ru-RU" sz="2100" dirty="0">
                <a:latin typeface="Arial" pitchFamily="34" charset="0"/>
                <a:ea typeface="Trebuchet MS" pitchFamily="34" charset="0"/>
                <a:cs typeface="Trebuchet MS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0" y="475643"/>
            <a:ext cx="9144000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970B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Примем заявления и привезем готовые документы в удобном для Вас месте и в удобное время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0" y="2637135"/>
            <a:ext cx="6291943" cy="211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endParaRPr lang="ru-RU" dirty="0">
              <a:solidFill>
                <a:srgbClr val="17375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Стоимость курьерской доставки 1 пакета документов: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endParaRPr lang="ru-RU" dirty="0">
              <a:solidFill>
                <a:srgbClr val="17375E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 </a:t>
            </a:r>
            <a:r>
              <a:rPr lang="ru-RU" dirty="0">
                <a:solidFill>
                  <a:srgbClr val="4F622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Для юридических лиц – 1 400 р.</a:t>
            </a:r>
            <a:endParaRPr lang="ru-RU" sz="7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r>
              <a:rPr lang="ru-RU" sz="700" dirty="0">
                <a:solidFill>
                  <a:srgbClr val="4F622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       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51272" algn="l"/>
                <a:tab pos="652463" algn="l"/>
              </a:tabLst>
            </a:pPr>
            <a:r>
              <a:rPr lang="ru-RU" sz="700" dirty="0">
                <a:solidFill>
                  <a:srgbClr val="4F622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         </a:t>
            </a:r>
            <a:r>
              <a:rPr lang="ru-RU" dirty="0">
                <a:solidFill>
                  <a:srgbClr val="4F622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Для физических лиц – 900 р</a:t>
            </a: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.</a:t>
            </a:r>
            <a:endParaRPr lang="ru-RU" sz="15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505200" y="1219201"/>
            <a:ext cx="5105401" cy="76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Trebuchet MS" pitchFamily="34" charset="0"/>
                <a:cs typeface="Trebuchet MS" pitchFamily="34" charset="0"/>
              </a:rPr>
              <a:t>Первичная регистрация права, исправление технических ошибок, регистрации изменений, перехода, прекращения права, ограничений 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77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466A-A062-4EA8-869F-F58765B31057}" type="slidenum">
              <a:rPr lang="uk-UA" smtClean="0"/>
              <a:pPr/>
              <a:t>61</a:t>
            </a:fld>
            <a:endParaRPr lang="uk-UA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3875314" y="2"/>
            <a:ext cx="5268686" cy="34624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r" defTabSz="514350">
              <a:spcBef>
                <a:spcPct val="0"/>
              </a:spcBef>
              <a:defRPr/>
            </a:pPr>
            <a:r>
              <a:rPr lang="ru-RU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Проверка  сведений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493544" y="4202430"/>
            <a:ext cx="3650456" cy="940594"/>
            <a:chOff x="11534" y="2767"/>
            <a:chExt cx="7666" cy="1976"/>
          </a:xfrm>
        </p:grpSpPr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11534" y="2767"/>
              <a:ext cx="7666" cy="1976"/>
            </a:xfrm>
            <a:prstGeom prst="rect">
              <a:avLst/>
            </a:prstGeom>
            <a:solidFill>
              <a:srgbClr val="6CB5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087" name="Picture 1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836" y="3559"/>
              <a:ext cx="1085" cy="1032"/>
            </a:xfrm>
            <a:prstGeom prst="rect">
              <a:avLst/>
            </a:prstGeom>
            <a:noFill/>
          </p:spPr>
        </p:pic>
        <p:sp>
          <p:nvSpPr>
            <p:cNvPr id="3086" name="Text Box 14"/>
            <p:cNvSpPr txBox="1">
              <a:spLocks noChangeArrowheads="1"/>
            </p:cNvSpPr>
            <p:nvPr/>
          </p:nvSpPr>
          <p:spPr bwMode="auto">
            <a:xfrm>
              <a:off x="11682" y="2853"/>
              <a:ext cx="4260" cy="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Заказать выезд специалиста: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85" name="Text Box 13"/>
            <p:cNvSpPr txBox="1">
              <a:spLocks noChangeArrowheads="1"/>
            </p:cNvSpPr>
            <p:nvPr/>
          </p:nvSpPr>
          <p:spPr bwMode="auto">
            <a:xfrm>
              <a:off x="13122" y="3625"/>
              <a:ext cx="5049" cy="1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(843) 514-90-77 (доб. 2328);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+7(987) 269-09-05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083" name="Рисунок 1" descr="росреест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861" y="3132875"/>
            <a:ext cx="2378869" cy="1601390"/>
          </a:xfrm>
          <a:prstGeom prst="rect">
            <a:avLst/>
          </a:prstGeom>
          <a:noFill/>
        </p:spPr>
      </p:pic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0" y="427167"/>
            <a:ext cx="9144000" cy="29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3308" tIns="609408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67866" algn="l"/>
              </a:tabLst>
            </a:pPr>
            <a:r>
              <a:rPr lang="ru-RU" sz="2400" b="1" dirty="0">
                <a:solidFill>
                  <a:srgbClr val="0077B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Проверим сведения об объекте на наличие ошибок, арестов и обременений</a:t>
            </a:r>
            <a:endParaRPr lang="en-US" sz="2400" b="1" dirty="0">
              <a:solidFill>
                <a:srgbClr val="0077BD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67866" algn="l"/>
              </a:tabLst>
            </a:pPr>
            <a:endParaRPr lang="en-US" sz="1500" b="1" dirty="0">
              <a:solidFill>
                <a:srgbClr val="0077BD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7866" algn="l"/>
              </a:tabLst>
            </a:pPr>
            <a:r>
              <a:rPr lang="ru-RU" sz="2400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Аналитическая справка –2 000р.</a:t>
            </a:r>
            <a:endParaRPr lang="ru-RU" sz="2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7866" algn="l"/>
              </a:tabLst>
            </a:pPr>
            <a:endParaRPr lang="ru-RU" sz="15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342900" lvl="1" algn="ctr" defTabSz="6858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tabLst>
                <a:tab pos="67866" algn="l"/>
              </a:tabLst>
            </a:pPr>
            <a:r>
              <a:rPr lang="ru-RU" sz="2100" dirty="0">
                <a:solidFill>
                  <a:srgbClr val="406C2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для проверки сведений перед покупкой объекта недвижимости</a:t>
            </a:r>
            <a:endParaRPr lang="ru-RU" sz="21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67866" algn="l"/>
              </a:tabLst>
            </a:pPr>
            <a:endParaRPr lang="ru-RU" sz="2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0" y="62054"/>
            <a:ext cx="138564" cy="561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tabLst>
                <a:tab pos="67866" algn="l"/>
                <a:tab pos="135731" algn="l"/>
              </a:tabLst>
            </a:pPr>
            <a:br>
              <a:rPr lang="ru-RU" dirty="0">
                <a:latin typeface="Arial" pitchFamily="34" charset="0"/>
                <a:ea typeface="Trebuchet MS" pitchFamily="34" charset="0"/>
                <a:cs typeface="Trebuchet MS" pitchFamily="34" charset="0"/>
              </a:rPr>
            </a:b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77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466A-A062-4EA8-869F-F58765B31057}" type="slidenum">
              <a:rPr lang="uk-UA" smtClean="0"/>
              <a:pPr/>
              <a:t>62</a:t>
            </a:fld>
            <a:endParaRPr lang="uk-UA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3875314" y="2"/>
            <a:ext cx="5268686" cy="34624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r" defTabSz="514350">
              <a:spcBef>
                <a:spcPct val="0"/>
              </a:spcBef>
              <a:defRPr/>
            </a:pPr>
            <a:r>
              <a:rPr lang="ru-RU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Консультационные услуги</a:t>
            </a:r>
          </a:p>
        </p:txBody>
      </p: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5573485" y="3712029"/>
            <a:ext cx="3570515" cy="1431472"/>
            <a:chOff x="11529" y="685"/>
            <a:chExt cx="7671" cy="4136"/>
          </a:xfrm>
        </p:grpSpPr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11529" y="685"/>
              <a:ext cx="7671" cy="4136"/>
            </a:xfrm>
            <a:prstGeom prst="rect">
              <a:avLst/>
            </a:prstGeom>
            <a:solidFill>
              <a:srgbClr val="6CB5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717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665" y="1952"/>
              <a:ext cx="1088" cy="1032"/>
            </a:xfrm>
            <a:prstGeom prst="rect">
              <a:avLst/>
            </a:prstGeom>
            <a:noFill/>
          </p:spPr>
        </p:pic>
        <p:sp>
          <p:nvSpPr>
            <p:cNvPr id="7171" name="Text Box 3"/>
            <p:cNvSpPr txBox="1">
              <a:spLocks noChangeArrowheads="1"/>
            </p:cNvSpPr>
            <p:nvPr/>
          </p:nvSpPr>
          <p:spPr bwMode="auto">
            <a:xfrm>
              <a:off x="11675" y="858"/>
              <a:ext cx="6028" cy="1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Заказать услугу специалиста: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70" name="Text Box 2"/>
            <p:cNvSpPr txBox="1">
              <a:spLocks noChangeArrowheads="1"/>
            </p:cNvSpPr>
            <p:nvPr/>
          </p:nvSpPr>
          <p:spPr bwMode="auto">
            <a:xfrm>
              <a:off x="13049" y="1979"/>
              <a:ext cx="6151" cy="2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  <a:tabLst>
                  <a:tab pos="214313" algn="l"/>
                  <a:tab pos="215504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(843) 514-90-77 (доб. 2207, 2336);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4313" algn="l"/>
                  <a:tab pos="215504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+7(987) 269-09-05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  <a:tabLst>
                  <a:tab pos="214313" algn="l"/>
                  <a:tab pos="215504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По ссылке</a:t>
              </a:r>
              <a:r>
                <a:rPr lang="ru-RU" sz="1200" dirty="0">
                  <a:solidFill>
                    <a:srgbClr val="0000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 </a:t>
              </a:r>
              <a:r>
                <a:rPr lang="ru-RU" sz="1200" dirty="0">
                  <a:solidFill>
                    <a:srgbClr val="0000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  <a:hlinkClick r:id="rId4"/>
                </a:rPr>
                <a:t>https://goo.su/5YMp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FontTx/>
                <a:buChar char="•"/>
                <a:tabLst>
                  <a:tab pos="214313" algn="l"/>
                  <a:tab pos="215504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На сайте </a:t>
              </a:r>
              <a:r>
                <a:rPr lang="ru-RU" sz="1200" dirty="0" err="1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kadastr.tatarstan.ru</a:t>
              </a: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 в разделе</a:t>
              </a:r>
              <a:endParaRPr lang="ru-RU" sz="600" dirty="0">
                <a:latin typeface="Arial" pitchFamily="34" charset="0"/>
                <a:cs typeface="Arial" pitchFamily="34" charset="0"/>
              </a:endParaRPr>
            </a:p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4313" algn="l"/>
                  <a:tab pos="215504" algn="l"/>
                </a:tabLs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«услуги/консультационные услуги»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174" name="image5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7942" y="1019175"/>
            <a:ext cx="1824038" cy="1818085"/>
          </a:xfrm>
          <a:prstGeom prst="rect">
            <a:avLst/>
          </a:prstGeom>
          <a:noFill/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28294" y="692838"/>
            <a:ext cx="6227795" cy="607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970B8"/>
                </a:solidFill>
                <a:latin typeface="Arial" pitchFamily="34" charset="0"/>
                <a:ea typeface="Trebuchet MS" pitchFamily="34" charset="0"/>
                <a:cs typeface="Trebuchet MS" pitchFamily="34" charset="0"/>
              </a:rPr>
              <a:t>Составим договор в простой письменной форме</a:t>
            </a:r>
            <a:endParaRPr lang="ru-RU" sz="600" dirty="0">
              <a:latin typeface="Arial" pitchFamily="34" charset="0"/>
              <a:cs typeface="Arial" pitchFamily="34" charset="0"/>
            </a:endParaRP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26572" y="1281684"/>
            <a:ext cx="6356677" cy="1408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ts val="450"/>
              </a:spcBef>
              <a:tabLst>
                <a:tab pos="685800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Составление 1 договора: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indent="601266" defTabSz="685800" eaLnBrk="0" fontAlgn="base" hangingPunct="0">
              <a:spcBef>
                <a:spcPts val="450"/>
              </a:spcBef>
              <a:buFontTx/>
              <a:buChar char="•"/>
              <a:tabLst>
                <a:tab pos="685800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Между физическими лицами – 560р.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indent="601266" defTabSz="685800" eaLnBrk="0" fontAlgn="base" hangingPunct="0">
              <a:spcBef>
                <a:spcPts val="450"/>
              </a:spcBef>
              <a:buFontTx/>
              <a:buChar char="•"/>
              <a:tabLst>
                <a:tab pos="685800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Между физическим и юридическим лицом – 770р.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indent="601266" defTabSz="685800" eaLnBrk="0" fontAlgn="base" hangingPunct="0">
              <a:spcBef>
                <a:spcPts val="450"/>
              </a:spcBef>
              <a:buFontTx/>
              <a:buChar char="•"/>
              <a:tabLst>
                <a:tab pos="685800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 участием нескольких юридических лиц – 920р.</a:t>
            </a:r>
            <a:endParaRPr lang="ru-RU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308542" y="2325324"/>
            <a:ext cx="6005172" cy="230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ts val="450"/>
              </a:spcBef>
              <a:tabLst>
                <a:tab pos="685800" algn="l"/>
              </a:tabLst>
            </a:pPr>
            <a:endParaRPr lang="ru-RU" sz="2000" dirty="0">
              <a:solidFill>
                <a:srgbClr val="0970B8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indent="601266" algn="ctr" defTabSz="685800" eaLnBrk="0" fontAlgn="base" hangingPunct="0">
              <a:spcBef>
                <a:spcPts val="450"/>
              </a:spcBef>
              <a:tabLst>
                <a:tab pos="685800" algn="l"/>
              </a:tabLst>
            </a:pPr>
            <a:r>
              <a:rPr lang="ru-RU" sz="2000" dirty="0">
                <a:solidFill>
                  <a:srgbClr val="0970B8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Проконсультируем по вопросам связанным с оформлением недвижимости</a:t>
            </a:r>
          </a:p>
          <a:p>
            <a:pPr indent="601266" algn="ctr" defTabSz="685800" eaLnBrk="0" fontAlgn="base" hangingPunct="0">
              <a:spcBef>
                <a:spcPts val="450"/>
              </a:spcBef>
              <a:tabLst>
                <a:tab pos="685800" algn="l"/>
              </a:tabLst>
            </a:pP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65485" indent="207169" defTabSz="685800" eaLnBrk="0" fontAlgn="base" hangingPunct="0">
              <a:spcBef>
                <a:spcPts val="450"/>
              </a:spcBef>
              <a:buFontTx/>
              <a:buChar char="•"/>
              <a:tabLst>
                <a:tab pos="685800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Устная консультация – 1 300р.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65485" indent="207169" defTabSz="685800" eaLnBrk="0" fontAlgn="base" hangingPunct="0">
              <a:spcBef>
                <a:spcPts val="450"/>
              </a:spcBef>
              <a:buFontTx/>
              <a:buChar char="•"/>
              <a:tabLst>
                <a:tab pos="685800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Письменная консультация, в том числе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marL="65485" indent="207169" defTabSz="685800" eaLnBrk="0" fontAlgn="base" hangingPunct="0">
              <a:spcBef>
                <a:spcPts val="450"/>
              </a:spcBef>
              <a:tabLst>
                <a:tab pos="685800" algn="l"/>
              </a:tabLst>
            </a:pPr>
            <a:r>
              <a:rPr lang="ru-RU" dirty="0">
                <a:solidFill>
                  <a:srgbClr val="17375E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подготовка исковых требований – 2 000р.</a:t>
            </a:r>
            <a:endParaRPr lang="ru-RU" sz="14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77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6466A-A062-4EA8-869F-F58765B31057}" type="slidenum">
              <a:rPr lang="uk-UA" smtClean="0"/>
              <a:pPr/>
              <a:t>63</a:t>
            </a:fld>
            <a:endParaRPr lang="uk-UA" dirty="0"/>
          </a:p>
        </p:txBody>
      </p:sp>
      <p:sp>
        <p:nvSpPr>
          <p:cNvPr id="21" name="Заголовок 2"/>
          <p:cNvSpPr txBox="1">
            <a:spLocks/>
          </p:cNvSpPr>
          <p:nvPr/>
        </p:nvSpPr>
        <p:spPr>
          <a:xfrm>
            <a:off x="3875314" y="2"/>
            <a:ext cx="5268686" cy="34624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r" defTabSz="514350">
              <a:spcBef>
                <a:spcPct val="0"/>
              </a:spcBef>
              <a:defRPr/>
            </a:pPr>
            <a:r>
              <a:rPr lang="ru-RU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Электронная подпись</a:t>
            </a:r>
          </a:p>
        </p:txBody>
      </p:sp>
      <p:pic>
        <p:nvPicPr>
          <p:cNvPr id="31749" name="image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6" y="409575"/>
            <a:ext cx="1388269" cy="566738"/>
          </a:xfrm>
          <a:prstGeom prst="rect">
            <a:avLst/>
          </a:prstGeom>
          <a:noFill/>
        </p:spPr>
      </p:pic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4099556" y="1015328"/>
            <a:ext cx="5044443" cy="4128202"/>
            <a:chOff x="8609" y="1061"/>
            <a:chExt cx="10591" cy="9018"/>
          </a:xfrm>
        </p:grpSpPr>
        <p:pic>
          <p:nvPicPr>
            <p:cNvPr id="31748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671" y="1221"/>
              <a:ext cx="10406" cy="6803"/>
            </a:xfrm>
            <a:prstGeom prst="rect">
              <a:avLst/>
            </a:prstGeom>
            <a:noFill/>
          </p:spPr>
        </p:pic>
        <p:sp>
          <p:nvSpPr>
            <p:cNvPr id="31747" name="Rectangle 3"/>
            <p:cNvSpPr>
              <a:spLocks noChangeArrowheads="1"/>
            </p:cNvSpPr>
            <p:nvPr/>
          </p:nvSpPr>
          <p:spPr bwMode="auto">
            <a:xfrm>
              <a:off x="12322" y="8178"/>
              <a:ext cx="6878" cy="1901"/>
            </a:xfrm>
            <a:prstGeom prst="rect">
              <a:avLst/>
            </a:prstGeom>
            <a:solidFill>
              <a:srgbClr val="6CB5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через портал удостоверяющего центра </a:t>
              </a:r>
              <a:r>
                <a:rPr lang="ru-RU" dirty="0" err="1">
                  <a:solidFill>
                    <a:schemeClr val="bg1"/>
                  </a:solidFill>
                  <a:latin typeface="Segoe UI" pitchFamily="34" charset="0"/>
                  <a:ea typeface="Segoe UI" pitchFamily="34" charset="0"/>
                  <a:cs typeface="Segoe UI" pitchFamily="34" charset="0"/>
                </a:rPr>
                <a:t>uc.kadastr.ru</a:t>
              </a:r>
              <a:endParaRPr lang="ru-RU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endParaRPr>
            </a:p>
            <a:p>
              <a:endParaRPr lang="ru-RU" dirty="0"/>
            </a:p>
          </p:txBody>
        </p:sp>
        <p:sp>
          <p:nvSpPr>
            <p:cNvPr id="31746" name="Text Box 2"/>
            <p:cNvSpPr txBox="1">
              <a:spLocks noChangeArrowheads="1"/>
            </p:cNvSpPr>
            <p:nvPr/>
          </p:nvSpPr>
          <p:spPr bwMode="auto">
            <a:xfrm>
              <a:off x="8609" y="1061"/>
              <a:ext cx="10529" cy="7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200" dirty="0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через портал удостоверяющего центра </a:t>
              </a:r>
              <a:r>
                <a:rPr lang="ru-RU" sz="1200" dirty="0" err="1">
                  <a:solidFill>
                    <a:srgbClr val="FFFFFF"/>
                  </a:solidFill>
                  <a:latin typeface="Arial" pitchFamily="34" charset="0"/>
                  <a:ea typeface="Trebuchet MS" pitchFamily="34" charset="0"/>
                  <a:cs typeface="Trebuchet MS" pitchFamily="34" charset="0"/>
                </a:rPr>
                <a:t>uc.kadastr.ru</a:t>
              </a:r>
              <a:endParaRPr lang="ru-RU" sz="1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-1674"/>
            <a:ext cx="138564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24543" y="654737"/>
            <a:ext cx="9144000" cy="607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2100" dirty="0">
                <a:solidFill>
                  <a:srgbClr val="0077BD"/>
                </a:solidFill>
                <a:latin typeface="Arial" pitchFamily="34" charset="0"/>
                <a:ea typeface="Trebuchet MS" pitchFamily="34" charset="0"/>
                <a:cs typeface="Trebuchet MS" pitchFamily="34" charset="0"/>
              </a:rPr>
              <a:t>Изготовим электронную подпись (только для физических лиц)</a:t>
            </a:r>
            <a:endParaRPr lang="ru-RU" sz="600" dirty="0">
              <a:latin typeface="Arial" pitchFamily="34" charset="0"/>
              <a:cs typeface="Arial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206828" y="925555"/>
            <a:ext cx="4049486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tabLst>
                <a:tab pos="2321719" algn="l"/>
              </a:tabLst>
            </a:pPr>
            <a:endParaRPr lang="ru-RU" dirty="0">
              <a:solidFill>
                <a:srgbClr val="406C2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2321719" algn="l"/>
              </a:tabLst>
            </a:pPr>
            <a:endParaRPr lang="ru-RU" dirty="0">
              <a:solidFill>
                <a:srgbClr val="406C2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2321719" algn="l"/>
              </a:tabLst>
            </a:pPr>
            <a:endParaRPr lang="ru-RU" dirty="0">
              <a:solidFill>
                <a:srgbClr val="406C2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2321719" algn="l"/>
              </a:tabLst>
            </a:pPr>
            <a:r>
              <a:rPr lang="ru-RU" dirty="0">
                <a:solidFill>
                  <a:srgbClr val="406C2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Срок действия сертификата – 15 месяцев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2321719" algn="l"/>
              </a:tabLst>
            </a:pPr>
            <a:endParaRPr lang="ru-RU" sz="2100" dirty="0">
              <a:solidFill>
                <a:srgbClr val="406C2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2321719" algn="l"/>
              </a:tabLst>
            </a:pPr>
            <a:endParaRPr lang="ru-RU" sz="7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ts val="450"/>
              </a:spcBef>
              <a:spcAft>
                <a:spcPct val="0"/>
              </a:spcAft>
              <a:buFontTx/>
              <a:buChar char="•"/>
              <a:tabLst>
                <a:tab pos="2321719" algn="l"/>
              </a:tabLst>
            </a:pPr>
            <a:r>
              <a:rPr lang="ru-RU" dirty="0">
                <a:solidFill>
                  <a:srgbClr val="0E233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 электронном виде - 700р.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ts val="450"/>
              </a:spcBef>
              <a:spcAft>
                <a:spcPct val="0"/>
              </a:spcAft>
              <a:buFontTx/>
              <a:buChar char="•"/>
              <a:tabLst>
                <a:tab pos="2321719" algn="l"/>
              </a:tabLst>
            </a:pPr>
            <a:r>
              <a:rPr lang="ru-RU" dirty="0">
                <a:solidFill>
                  <a:srgbClr val="0E233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в электронном виде с выездом к заявителю - 1 450р.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ts val="450"/>
              </a:spcBef>
              <a:spcAft>
                <a:spcPct val="0"/>
              </a:spcAft>
              <a:buFontTx/>
              <a:buChar char="•"/>
              <a:tabLst>
                <a:tab pos="2321719" algn="l"/>
              </a:tabLst>
            </a:pPr>
            <a:r>
              <a:rPr lang="ru-RU" dirty="0">
                <a:solidFill>
                  <a:srgbClr val="0E233D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на ключевом носителе - 2 200р.</a:t>
            </a:r>
            <a:endParaRPr lang="ru-RU" sz="6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2321719" algn="l"/>
              </a:tabLst>
            </a:pPr>
            <a:r>
              <a:rPr lang="ru-RU" sz="900" dirty="0">
                <a:latin typeface="Segoe UI" pitchFamily="34" charset="0"/>
                <a:ea typeface="Segoe UI" pitchFamily="34" charset="0"/>
                <a:cs typeface="Segoe UI" pitchFamily="34" charset="0"/>
              </a:rPr>
              <a:t>	</a:t>
            </a:r>
            <a:endParaRPr lang="ru-RU" sz="7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tabLst>
                <a:tab pos="2321719" algn="l"/>
              </a:tabLst>
            </a:pPr>
            <a:endParaRPr lang="ru-RU" sz="1500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77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2"/>
          <p:cNvSpPr txBox="1">
            <a:spLocks/>
          </p:cNvSpPr>
          <p:nvPr/>
        </p:nvSpPr>
        <p:spPr>
          <a:xfrm>
            <a:off x="3875314" y="2"/>
            <a:ext cx="5268686" cy="346249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r" defTabSz="514350">
              <a:spcBef>
                <a:spcPct val="0"/>
              </a:spcBef>
              <a:defRPr/>
            </a:pPr>
            <a:r>
              <a:rPr lang="ru-RU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Кадастровые работы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227847"/>
              </p:ext>
            </p:extLst>
          </p:nvPr>
        </p:nvGraphicFramePr>
        <p:xfrm>
          <a:off x="323528" y="772886"/>
          <a:ext cx="8554801" cy="396441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309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50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5428">
                <a:tc gridSpan="2">
                  <a:txBody>
                    <a:bodyPr/>
                    <a:lstStyle/>
                    <a:p>
                      <a:pPr marL="358775" algn="ctr"/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Случаи выполнения кадастровых работ Кадастровой палатой</a:t>
                      </a:r>
                      <a:endParaRPr lang="ru-RU" sz="1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ru-RU" sz="1800" b="0" dirty="0"/>
                    </a:p>
                  </a:txBody>
                  <a:tcPr anchor="ctr">
                    <a:solidFill>
                      <a:schemeClr val="bg1">
                        <a:lumMod val="85000"/>
                        <a:alpha val="2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673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Подготовка документов для внесения сведений в реестр границ ЕГРН</a:t>
                      </a:r>
                      <a:endParaRPr lang="ru-RU" sz="1400" b="1" dirty="0"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ЗОУИТ, территориальные зоны, публичные сервитуты, ООПТ, охотничьи угодья, границы между субъектами РФ, </a:t>
                      </a:r>
                      <a:r>
                        <a:rPr lang="ru-RU" sz="1400" baseline="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муниципальные образования, </a:t>
                      </a:r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населенные пункты,</a:t>
                      </a:r>
                      <a:r>
                        <a:rPr lang="ru-RU" sz="1400" baseline="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 береговые линии (границы водных объектов), проекты межевания территорий</a:t>
                      </a:r>
                      <a:endParaRPr lang="ru-RU" sz="1400" b="0" dirty="0"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7242">
                <a:tc>
                  <a:txBody>
                    <a:bodyPr/>
                    <a:lstStyle/>
                    <a:p>
                      <a:endParaRPr lang="ru-RU" sz="1400" dirty="0"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  <a:p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Проведение кадастровых работ и</a:t>
                      </a:r>
                    </a:p>
                    <a:p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 подготовка межевых, технических планов, актов обследования</a:t>
                      </a:r>
                      <a:endParaRPr lang="ru-RU" sz="1400" b="1" dirty="0"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Объекты недвижимости: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- государственной и муниципальной собственности;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-</a:t>
                      </a:r>
                      <a:r>
                        <a:rPr lang="ru-RU" sz="1400" baseline="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необходимые  для обороны и безопасности, федерального транспорта, путей сообщения, использования атомной энергии и т.д.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400" baseline="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-Единого института развития в жилищной сфере</a:t>
                      </a:r>
                      <a:endParaRPr lang="ru-RU" sz="1400" dirty="0"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01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Segoe UI" pitchFamily="34" charset="0"/>
                          <a:ea typeface="Segoe UI" pitchFamily="34" charset="0"/>
                          <a:cs typeface="Segoe UI" pitchFamily="34" charset="0"/>
                        </a:rPr>
                        <a:t>Комплексные кадастровые работы</a:t>
                      </a:r>
                      <a:endParaRPr lang="ru-RU" sz="1400" b="1" dirty="0"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endParaRPr lang="ru-RU" sz="1400" dirty="0">
                        <a:latin typeface="Segoe UI" pitchFamily="34" charset="0"/>
                        <a:ea typeface="Segoe UI" pitchFamily="34" charset="0"/>
                        <a:cs typeface="Segoe UI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877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uk-UA" dirty="0"/>
          </a:p>
          <a:p>
            <a:endParaRPr lang="uk-UA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754254" y="1724022"/>
            <a:ext cx="4341573" cy="1454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ru-RU" sz="4500" dirty="0">
                <a:solidFill>
                  <a:srgbClr val="0070C0"/>
                </a:solidFill>
                <a:latin typeface="Segoe UI" pitchFamily="34" charset="0"/>
              </a:rPr>
              <a:t>СПАСИБО</a:t>
            </a:r>
          </a:p>
          <a:p>
            <a:r>
              <a:rPr lang="ru-RU" sz="4500" dirty="0">
                <a:solidFill>
                  <a:srgbClr val="0070C0"/>
                </a:solidFill>
                <a:latin typeface="Segoe UI" pitchFamily="34" charset="0"/>
              </a:rPr>
              <a:t>ЗА ВНИМАНИЕ!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61114" y="0"/>
            <a:ext cx="4582886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pic>
        <p:nvPicPr>
          <p:cNvPr id="13" name="Picture 5" descr="C:\Users\annank\Desktop\Анна\МОИ ЗАДАНИЯ\8. По лекциям\2021\ВЕБИНАР_16 апреля 2021\kartinka-dlya-fotografii-stranits-vk-facebook-instagram_1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5541" y="1526220"/>
            <a:ext cx="1888670" cy="18757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877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54F944-9240-154B-AC65-334ABD34D85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5244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32977" y="1474147"/>
            <a:ext cx="397387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ru-RU" sz="1600" b="1" dirty="0">
              <a:solidFill>
                <a:srgbClr val="3E7EBD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BBBD6E-696E-C54B-942E-FACD78466BF9}"/>
              </a:ext>
            </a:extLst>
          </p:cNvPr>
          <p:cNvSpPr/>
          <p:nvPr/>
        </p:nvSpPr>
        <p:spPr>
          <a:xfrm>
            <a:off x="1115616" y="4659982"/>
            <a:ext cx="1632369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27 апреля  2022</a:t>
            </a:r>
          </a:p>
        </p:txBody>
      </p:sp>
      <p:pic>
        <p:nvPicPr>
          <p:cNvPr id="12" name="Рисунок 11" descr="лого наш.jpg"/>
          <p:cNvPicPr>
            <a:picLocks noChangeAspect="1"/>
          </p:cNvPicPr>
          <p:nvPr/>
        </p:nvPicPr>
        <p:blipFill>
          <a:blip r:embed="rId3" cstate="print"/>
          <a:srcRect t="20725" b="31678"/>
          <a:stretch>
            <a:fillRect/>
          </a:stretch>
        </p:blipFill>
        <p:spPr>
          <a:xfrm>
            <a:off x="28506" y="0"/>
            <a:ext cx="1519158" cy="7244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D3E268-5CB2-6B42-9ECC-B94B2670D938}"/>
              </a:ext>
            </a:extLst>
          </p:cNvPr>
          <p:cNvSpPr txBox="1"/>
          <p:nvPr/>
        </p:nvSpPr>
        <p:spPr>
          <a:xfrm>
            <a:off x="0" y="1995686"/>
            <a:ext cx="3923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3E7EBD"/>
                </a:solidFill>
                <a:latin typeface="Arial" pitchFamily="34" charset="0"/>
                <a:cs typeface="Arial" pitchFamily="34" charset="0"/>
              </a:rPr>
              <a:t>« Актуальные проблемы деятельности кадастровых инженеров»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163564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Семинар</a:t>
            </a:r>
          </a:p>
        </p:txBody>
      </p:sp>
      <p:pic>
        <p:nvPicPr>
          <p:cNvPr id="15" name="Рисунок 14" descr="_small.jpg"/>
          <p:cNvPicPr>
            <a:picLocks noChangeAspect="1"/>
          </p:cNvPicPr>
          <p:nvPr/>
        </p:nvPicPr>
        <p:blipFill>
          <a:blip r:embed="rId4" cstate="print"/>
          <a:srcRect l="11011" t="13486" r="22924" b="23595"/>
          <a:stretch>
            <a:fillRect/>
          </a:stretch>
        </p:blipFill>
        <p:spPr>
          <a:xfrm>
            <a:off x="1547664" y="123478"/>
            <a:ext cx="756084" cy="504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67744" y="123478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err="1">
                <a:solidFill>
                  <a:schemeClr val="accent1">
                    <a:lumMod val="50000"/>
                  </a:schemeClr>
                </a:solidFill>
              </a:rPr>
              <a:t>Саморегулируемая</a:t>
            </a:r>
            <a:r>
              <a:rPr lang="ru-RU" sz="700" dirty="0">
                <a:solidFill>
                  <a:schemeClr val="accent1">
                    <a:lumMod val="50000"/>
                  </a:schemeClr>
                </a:solidFill>
              </a:rPr>
              <a:t> организация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</a:rPr>
              <a:t>Ассоциация кадастровых инженеров Поволжья</a:t>
            </a:r>
          </a:p>
        </p:txBody>
      </p:sp>
    </p:spTree>
    <p:extLst>
      <p:ext uri="{BB962C8B-B14F-4D97-AF65-F5344CB8AC3E}">
        <p14:creationId xmlns:p14="http://schemas.microsoft.com/office/powerpoint/2010/main" val="10483976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WOfFxfa5XiVz4u4QoBMtQ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6986</TotalTime>
  <Words>5341</Words>
  <Application>Microsoft Office PowerPoint</Application>
  <PresentationFormat>Экран (16:9)</PresentationFormat>
  <Paragraphs>920</Paragraphs>
  <Slides>66</Slides>
  <Notes>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78" baseType="lpstr">
      <vt:lpstr>Arial</vt:lpstr>
      <vt:lpstr>Arial Black</vt:lpstr>
      <vt:lpstr>Calibri</vt:lpstr>
      <vt:lpstr>Georgia</vt:lpstr>
      <vt:lpstr>Golos Text</vt:lpstr>
      <vt:lpstr>Segoe UI</vt:lpstr>
      <vt:lpstr>Times New Roman</vt:lpstr>
      <vt:lpstr>Trebuchet MS</vt:lpstr>
      <vt:lpstr>TT Norms Regular</vt:lpstr>
      <vt:lpstr>Wingdings</vt:lpstr>
      <vt:lpstr>Тема Office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Оказание услуг филиалом  ФГБУ «ФКП Росреестра» по Республике Татарстан  в рамках приносящей доход деятельности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Профессиональная деятельность кадастровых инженеров</dc:title>
  <dc:creator>Яковлева Наталья Дмитриевна</dc:creator>
  <cp:lastModifiedBy>Оператор</cp:lastModifiedBy>
  <cp:revision>635</cp:revision>
  <cp:lastPrinted>2022-03-16T13:08:10Z</cp:lastPrinted>
  <dcterms:created xsi:type="dcterms:W3CDTF">2022-03-10T13:44:39Z</dcterms:created>
  <dcterms:modified xsi:type="dcterms:W3CDTF">2022-04-27T06:53:41Z</dcterms:modified>
</cp:coreProperties>
</file>