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48" r:id="rId1"/>
  </p:sldMasterIdLst>
  <p:notesMasterIdLst>
    <p:notesMasterId r:id="rId67"/>
  </p:notesMasterIdLst>
  <p:handoutMasterIdLst>
    <p:handoutMasterId r:id="rId68"/>
  </p:handoutMasterIdLst>
  <p:sldIdLst>
    <p:sldId id="637" r:id="rId2"/>
    <p:sldId id="722" r:id="rId3"/>
    <p:sldId id="758" r:id="rId4"/>
    <p:sldId id="712" r:id="rId5"/>
    <p:sldId id="719" r:id="rId6"/>
    <p:sldId id="670" r:id="rId7"/>
    <p:sldId id="713" r:id="rId8"/>
    <p:sldId id="723" r:id="rId9"/>
    <p:sldId id="790" r:id="rId10"/>
    <p:sldId id="725" r:id="rId11"/>
    <p:sldId id="726" r:id="rId12"/>
    <p:sldId id="761" r:id="rId13"/>
    <p:sldId id="728" r:id="rId14"/>
    <p:sldId id="793" r:id="rId15"/>
    <p:sldId id="762" r:id="rId16"/>
    <p:sldId id="730" r:id="rId17"/>
    <p:sldId id="776" r:id="rId18"/>
    <p:sldId id="763" r:id="rId19"/>
    <p:sldId id="735" r:id="rId20"/>
    <p:sldId id="764" r:id="rId21"/>
    <p:sldId id="765" r:id="rId22"/>
    <p:sldId id="737" r:id="rId23"/>
    <p:sldId id="738" r:id="rId24"/>
    <p:sldId id="777" r:id="rId25"/>
    <p:sldId id="796" r:id="rId26"/>
    <p:sldId id="766" r:id="rId27"/>
    <p:sldId id="768" r:id="rId28"/>
    <p:sldId id="782" r:id="rId29"/>
    <p:sldId id="781" r:id="rId30"/>
    <p:sldId id="732" r:id="rId31"/>
    <p:sldId id="731" r:id="rId32"/>
    <p:sldId id="797" r:id="rId33"/>
    <p:sldId id="771" r:id="rId34"/>
    <p:sldId id="789" r:id="rId35"/>
    <p:sldId id="773" r:id="rId36"/>
    <p:sldId id="772" r:id="rId37"/>
    <p:sldId id="774" r:id="rId38"/>
    <p:sldId id="791" r:id="rId39"/>
    <p:sldId id="792" r:id="rId40"/>
    <p:sldId id="729" r:id="rId41"/>
    <p:sldId id="739" r:id="rId42"/>
    <p:sldId id="743" r:id="rId43"/>
    <p:sldId id="696" r:id="rId44"/>
    <p:sldId id="784" r:id="rId45"/>
    <p:sldId id="695" r:id="rId46"/>
    <p:sldId id="778" r:id="rId47"/>
    <p:sldId id="697" r:id="rId48"/>
    <p:sldId id="698" r:id="rId49"/>
    <p:sldId id="699" r:id="rId50"/>
    <p:sldId id="700" r:id="rId51"/>
    <p:sldId id="748" r:id="rId52"/>
    <p:sldId id="783" r:id="rId53"/>
    <p:sldId id="747" r:id="rId54"/>
    <p:sldId id="798" r:id="rId55"/>
    <p:sldId id="787" r:id="rId56"/>
    <p:sldId id="785" r:id="rId57"/>
    <p:sldId id="752" r:id="rId58"/>
    <p:sldId id="786" r:id="rId59"/>
    <p:sldId id="751" r:id="rId60"/>
    <p:sldId id="750" r:id="rId61"/>
    <p:sldId id="680" r:id="rId62"/>
    <p:sldId id="691" r:id="rId63"/>
    <p:sldId id="779" r:id="rId64"/>
    <p:sldId id="692" r:id="rId65"/>
    <p:sldId id="667" r:id="rId66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Тимур Юсупов" initials="ТЮ" lastIdx="1" clrIdx="0">
    <p:extLst>
      <p:ext uri="{19B8F6BF-5375-455C-9EA6-DF929625EA0E}">
        <p15:presenceInfo xmlns:p15="http://schemas.microsoft.com/office/powerpoint/2012/main" userId="7bd5cf42809ed4e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99"/>
    <a:srgbClr val="12A5EE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8545" autoAdjust="0"/>
  </p:normalViewPr>
  <p:slideViewPr>
    <p:cSldViewPr>
      <p:cViewPr varScale="1">
        <p:scale>
          <a:sx n="110" d="100"/>
          <a:sy n="110" d="100"/>
        </p:scale>
        <p:origin x="804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2263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44;&#1080;&#1072;&#1075;&#1088;&#1072;&#1084;&#1084;&#1072;%20&#1074;%20Microsoft%20Office%20PowerPoint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283410308907476"/>
          <c:y val="0.15352343479832475"/>
          <c:w val="0.83332800496784276"/>
          <c:h val="0.58621695644226446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'[Диаграмма в Microsoft Office PowerPoint]Лист1'!$B$1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accent1"/>
              </a:solidFill>
            </a:ln>
          </c:spPr>
          <c:invertIfNegative val="0"/>
          <c:dLbls>
            <c:dLbl>
              <c:idx val="1"/>
              <c:layout>
                <c:manualLayout>
                  <c:x val="-1.6799720665957567E-3"/>
                  <c:y val="1.351203260132428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46C-45D0-A52E-ACAB26F9306B}"/>
                </c:ext>
              </c:extLst>
            </c:dLbl>
            <c:dLbl>
              <c:idx val="2"/>
              <c:layout>
                <c:manualLayout>
                  <c:x val="1.6797075457224389E-3"/>
                  <c:y val="1.080979631407226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46C-45D0-A52E-ACAB26F9306B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sz="1600"/>
                      <a:t>2</a:t>
                    </a:r>
                    <a:r>
                      <a:rPr lang="en-US"/>
                      <a:t>4 515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E46C-45D0-A52E-ACAB26F9306B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sz="1600"/>
                      <a:t>2</a:t>
                    </a:r>
                    <a:r>
                      <a:rPr lang="en-US"/>
                      <a:t>3 535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E46C-45D0-A52E-ACAB26F9306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'[Диаграмма в Microsoft Office PowerPoint]Лист1'!$A$2:$A$7</c:f>
              <c:strCache>
                <c:ptCount val="6"/>
                <c:pt idx="0">
                  <c:v>Всего КИ  с аттестатами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strCache>
            </c:strRef>
          </c:cat>
          <c:val>
            <c:numRef>
              <c:f>'[Диаграмма в Microsoft Office PowerPoint]Лист1'!$B$2:$B$7</c:f>
              <c:numCache>
                <c:formatCode>#,##0</c:formatCode>
                <c:ptCount val="6"/>
                <c:pt idx="0">
                  <c:v>36065</c:v>
                </c:pt>
                <c:pt idx="1">
                  <c:v>28279</c:v>
                </c:pt>
                <c:pt idx="2">
                  <c:v>27451</c:v>
                </c:pt>
                <c:pt idx="3">
                  <c:v>26727</c:v>
                </c:pt>
                <c:pt idx="4" formatCode="General">
                  <c:v>24515</c:v>
                </c:pt>
                <c:pt idx="5" formatCode="General">
                  <c:v>23535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46C-45D0-A52E-ACAB26F9306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5"/>
        <c:overlap val="31"/>
        <c:axId val="108403712"/>
        <c:axId val="108647168"/>
      </c:barChart>
      <c:catAx>
        <c:axId val="1084037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08647168"/>
        <c:crosses val="autoZero"/>
        <c:auto val="1"/>
        <c:lblAlgn val="ctr"/>
        <c:lblOffset val="100"/>
        <c:noMultiLvlLbl val="0"/>
      </c:catAx>
      <c:valAx>
        <c:axId val="108647168"/>
        <c:scaling>
          <c:orientation val="minMax"/>
          <c:max val="40000"/>
          <c:min val="10000"/>
        </c:scaling>
        <c:delete val="0"/>
        <c:axPos val="l"/>
        <c:majorGridlines/>
        <c:numFmt formatCode="#,##0" sourceLinked="1"/>
        <c:majorTickMark val="in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108403712"/>
        <c:crosses val="autoZero"/>
        <c:crossBetween val="between"/>
        <c:majorUnit val="10000"/>
        <c:minorUnit val="10000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7359283797526693E-2"/>
          <c:y val="2.5896379275542156E-2"/>
          <c:w val="0.85532683868459192"/>
          <c:h val="0.874493600867509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Лист1!$A$2:$A$8</c:f>
              <c:strCache>
                <c:ptCount val="7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сегодня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1360</c:v>
                </c:pt>
                <c:pt idx="1">
                  <c:v>1398</c:v>
                </c:pt>
                <c:pt idx="2">
                  <c:v>1432</c:v>
                </c:pt>
                <c:pt idx="3">
                  <c:v>1464</c:v>
                </c:pt>
                <c:pt idx="4">
                  <c:v>1406</c:v>
                </c:pt>
                <c:pt idx="5">
                  <c:v>1450</c:v>
                </c:pt>
                <c:pt idx="6">
                  <c:v>1480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B9-4392-8F3E-0932E6F192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3152512"/>
        <c:axId val="155915008"/>
      </c:barChart>
      <c:catAx>
        <c:axId val="1531525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5915008"/>
        <c:crosses val="autoZero"/>
        <c:auto val="1"/>
        <c:lblAlgn val="ctr"/>
        <c:lblOffset val="100"/>
        <c:noMultiLvlLbl val="0"/>
      </c:catAx>
      <c:valAx>
        <c:axId val="155915008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one"/>
        <c:crossAx val="1531525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0.22115</cdr:x>
      <cdr:y>0.39437</cdr:y>
    </cdr:from>
    <cdr:to>
      <cdr:x>0.30746</cdr:x>
      <cdr:y>0.46661</cdr:y>
    </cdr:to>
    <cdr:sp macro="" textlink="">
      <cdr:nvSpPr>
        <cdr:cNvPr id="2" name="TextBox 6"/>
        <cdr:cNvSpPr txBox="1"/>
      </cdr:nvSpPr>
      <cdr:spPr>
        <a:xfrm xmlns:a="http://schemas.openxmlformats.org/drawingml/2006/main">
          <a:off x="1656155" y="2016243"/>
          <a:ext cx="646331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dirty="0">
              <a:latin typeface="Times New Roman" pitchFamily="18" charset="0"/>
              <a:cs typeface="Times New Roman" pitchFamily="18" charset="0"/>
            </a:rPr>
            <a:t>1398</a:t>
          </a:r>
        </a:p>
      </cdr:txBody>
    </cdr:sp>
  </cdr:relSizeAnchor>
  <cdr:relSizeAnchor xmlns:cdr="http://schemas.openxmlformats.org/drawingml/2006/chartDrawing">
    <cdr:from>
      <cdr:x>0.34615</cdr:x>
      <cdr:y>0.26761</cdr:y>
    </cdr:from>
    <cdr:to>
      <cdr:x>0.46663</cdr:x>
      <cdr:y>0.33985</cdr:y>
    </cdr:to>
    <cdr:sp macro="" textlink="">
      <cdr:nvSpPr>
        <cdr:cNvPr id="3" name="TextBox 6"/>
        <cdr:cNvSpPr txBox="1"/>
      </cdr:nvSpPr>
      <cdr:spPr>
        <a:xfrm xmlns:a="http://schemas.openxmlformats.org/drawingml/2006/main">
          <a:off x="2592259" y="1368174"/>
          <a:ext cx="902255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800" dirty="0">
              <a:latin typeface="Times New Roman" pitchFamily="18" charset="0"/>
              <a:cs typeface="Times New Roman" pitchFamily="18" charset="0"/>
            </a:rPr>
            <a:t>1432</a:t>
          </a:r>
        </a:p>
      </cdr:txBody>
    </cdr:sp>
  </cdr:relSizeAnchor>
  <cdr:relSizeAnchor xmlns:cdr="http://schemas.openxmlformats.org/drawingml/2006/chartDrawing">
    <cdr:from>
      <cdr:x>0.47115</cdr:x>
      <cdr:y>0.12676</cdr:y>
    </cdr:from>
    <cdr:to>
      <cdr:x>0.55746</cdr:x>
      <cdr:y>0.199</cdr:y>
    </cdr:to>
    <cdr:sp macro="" textlink="">
      <cdr:nvSpPr>
        <cdr:cNvPr id="4" name="TextBox 6"/>
        <cdr:cNvSpPr txBox="1"/>
      </cdr:nvSpPr>
      <cdr:spPr>
        <a:xfrm xmlns:a="http://schemas.openxmlformats.org/drawingml/2006/main">
          <a:off x="3528363" y="648069"/>
          <a:ext cx="646331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800" dirty="0">
              <a:latin typeface="Times New Roman" pitchFamily="18" charset="0"/>
              <a:cs typeface="Times New Roman" pitchFamily="18" charset="0"/>
            </a:rPr>
            <a:t>1464</a:t>
          </a:r>
        </a:p>
      </cdr:txBody>
    </cdr:sp>
  </cdr:relSizeAnchor>
  <cdr:relSizeAnchor xmlns:cdr="http://schemas.openxmlformats.org/drawingml/2006/chartDrawing">
    <cdr:from>
      <cdr:x>0.58654</cdr:x>
      <cdr:y>0.3662</cdr:y>
    </cdr:from>
    <cdr:to>
      <cdr:x>0.70193</cdr:x>
      <cdr:y>0.43844</cdr:y>
    </cdr:to>
    <cdr:sp macro="" textlink="">
      <cdr:nvSpPr>
        <cdr:cNvPr id="5" name="TextBox 6"/>
        <cdr:cNvSpPr txBox="1"/>
      </cdr:nvSpPr>
      <cdr:spPr>
        <a:xfrm xmlns:a="http://schemas.openxmlformats.org/drawingml/2006/main">
          <a:off x="4392500" y="1872222"/>
          <a:ext cx="864136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800" dirty="0">
              <a:latin typeface="Times New Roman" pitchFamily="18" charset="0"/>
              <a:cs typeface="Times New Roman" pitchFamily="18" charset="0"/>
            </a:rPr>
            <a:t>1406</a:t>
          </a:r>
        </a:p>
      </cdr:txBody>
    </cdr:sp>
  </cdr:relSizeAnchor>
  <cdr:relSizeAnchor xmlns:cdr="http://schemas.openxmlformats.org/drawingml/2006/chartDrawing">
    <cdr:from>
      <cdr:x>0.60577</cdr:x>
      <cdr:y>0.03056</cdr:y>
    </cdr:from>
    <cdr:to>
      <cdr:x>0.74039</cdr:x>
      <cdr:y>0.11547</cdr:y>
    </cdr:to>
    <cdr:sp macro="" textlink="">
      <cdr:nvSpPr>
        <cdr:cNvPr id="6" name="TextBox 6"/>
        <cdr:cNvSpPr txBox="1"/>
      </cdr:nvSpPr>
      <cdr:spPr>
        <a:xfrm xmlns:a="http://schemas.openxmlformats.org/drawingml/2006/main">
          <a:off x="4536504" y="144016"/>
          <a:ext cx="1008147" cy="40010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endParaRPr lang="ru-RU" sz="20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0.83654</cdr:x>
      <cdr:y>0.04225</cdr:y>
    </cdr:from>
    <cdr:to>
      <cdr:x>0.92308</cdr:x>
      <cdr:y>0.11449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6264696" y="216024"/>
          <a:ext cx="648072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1489</a:t>
          </a:r>
        </a:p>
      </cdr:txBody>
    </cdr:sp>
  </cdr:relSizeAnchor>
  <cdr:relSizeAnchor xmlns:cdr="http://schemas.openxmlformats.org/drawingml/2006/chartDrawing">
    <cdr:from>
      <cdr:x>0.72115</cdr:x>
      <cdr:y>0.1831</cdr:y>
    </cdr:from>
    <cdr:to>
      <cdr:x>0.80832</cdr:x>
      <cdr:y>0.25534</cdr:y>
    </cdr:to>
    <cdr:sp macro="" textlink="">
      <cdr:nvSpPr>
        <cdr:cNvPr id="8" name="TextBox 6"/>
        <cdr:cNvSpPr txBox="1"/>
      </cdr:nvSpPr>
      <cdr:spPr>
        <a:xfrm xmlns:a="http://schemas.openxmlformats.org/drawingml/2006/main">
          <a:off x="5400600" y="936104"/>
          <a:ext cx="652743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800" dirty="0">
              <a:latin typeface="Times New Roman" pitchFamily="18" charset="0"/>
              <a:cs typeface="Times New Roman" pitchFamily="18" charset="0"/>
            </a:rPr>
            <a:t>1471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135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8135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r">
              <a:defRPr sz="1200"/>
            </a:lvl1pPr>
          </a:lstStyle>
          <a:p>
            <a:fld id="{374E3892-8285-4224-94E5-1A4C94EF13F5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r">
              <a:defRPr sz="1200"/>
            </a:lvl1pPr>
          </a:lstStyle>
          <a:p>
            <a:fld id="{FD285136-41B6-4FC1-B865-A19C296CC18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998433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135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8135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r">
              <a:defRPr sz="1200"/>
            </a:lvl1pPr>
          </a:lstStyle>
          <a:p>
            <a:fld id="{1457B3AC-A186-4EDF-BBD4-A98DB03422C9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01" tIns="45501" rIns="91001" bIns="4550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001" tIns="45501" rIns="91001" bIns="45501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r">
              <a:defRPr sz="1200"/>
            </a:lvl1pPr>
          </a:lstStyle>
          <a:p>
            <a:fld id="{DE9025E5-C72A-4005-B9DE-C4132632D14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30228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57351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63630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64629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8433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5BB8F-C0E3-4AE1-AFA2-494F81AD8D0F}" type="datetime1">
              <a:rPr lang="ru-RU" smtClean="0"/>
              <a:pPr/>
              <a:t>27.04.2022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F87E7-972E-4F69-85B6-F8CC9CD8079D}" type="datetime1">
              <a:rPr lang="ru-RU" smtClean="0"/>
              <a:pPr/>
              <a:t>27.04.2022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00CC7-6EAC-48B7-9E8A-C4FF7C8BD7ED}" type="datetime1">
              <a:rPr lang="ru-RU" smtClean="0"/>
              <a:pPr/>
              <a:t>27.04.2022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2535E-3E10-4E31-9486-38A939200623}" type="datetime1">
              <a:rPr lang="ru-RU" smtClean="0"/>
              <a:pPr/>
              <a:t>27.04.2022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70A67-AF6C-49F1-859F-54FCC2344A3B}" type="datetime1">
              <a:rPr lang="ru-RU" smtClean="0"/>
              <a:pPr/>
              <a:t>27.04.2022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FDBAD-4F66-4653-A50F-580169263FF3}" type="datetime1">
              <a:rPr lang="ru-RU" smtClean="0"/>
              <a:pPr/>
              <a:t>27.04.2022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1C20A-45B0-4363-90C1-1DA60FE787DF}" type="datetime1">
              <a:rPr lang="ru-RU" smtClean="0"/>
              <a:pPr/>
              <a:t>27.04.2022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17981-76AA-412C-9172-A92145A770C2}" type="datetime1">
              <a:rPr lang="ru-RU" smtClean="0"/>
              <a:pPr/>
              <a:t>27.04.2022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603F4-A2C0-43B8-8F3B-28C62250BE26}" type="datetime1">
              <a:rPr lang="ru-RU" smtClean="0"/>
              <a:pPr/>
              <a:t>27.04.2022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6092F-1B80-4788-B75D-E85C4E3B46D4}" type="datetime1">
              <a:rPr lang="ru-RU" smtClean="0"/>
              <a:pPr/>
              <a:t>27.04.2022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80B45-6D39-4AE5-B5CC-2A6EDAFD8B59}" type="datetime1">
              <a:rPr lang="ru-RU" smtClean="0"/>
              <a:pPr/>
              <a:t>27.04.2022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0495-F56E-403B-8221-34581B41FD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6882">
              <a:srgbClr val="CBDAEC"/>
            </a:gs>
            <a:gs pos="56765">
              <a:srgbClr val="CBDAEC"/>
            </a:gs>
            <a:gs pos="95000">
              <a:srgbClr val="CBDAEC"/>
            </a:gs>
            <a:gs pos="56062">
              <a:srgbClr val="CCDAEC"/>
            </a:gs>
            <a:gs pos="55125">
              <a:srgbClr val="CDDBED"/>
            </a:gs>
            <a:gs pos="53250">
              <a:srgbClr val="D0DDEE"/>
            </a:gs>
            <a:gs pos="62000">
              <a:srgbClr val="D5E1F0"/>
            </a:gs>
            <a:gs pos="42000">
              <a:srgbClr val="E0E9F4"/>
            </a:gs>
            <a:gs pos="27000">
              <a:schemeClr val="accent1">
                <a:lumMod val="5000"/>
                <a:lumOff val="95000"/>
              </a:schemeClr>
            </a:gs>
            <a:gs pos="82000">
              <a:schemeClr val="accent1">
                <a:lumMod val="30000"/>
                <a:lumOff val="7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D95056-AFC8-47B5-A83D-A1335A02CC27}" type="datetime1">
              <a:rPr lang="ru-RU" smtClean="0"/>
              <a:pPr/>
              <a:t>27.04.2022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B0495-F56E-403B-8221-34581B41FD0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png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5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63552" y="908721"/>
            <a:ext cx="828092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000" b="1" dirty="0">
              <a:latin typeface="Times New Roman"/>
            </a:endParaRPr>
          </a:p>
          <a:p>
            <a:pPr algn="ctr"/>
            <a:endParaRPr lang="ru-RU" sz="3600" b="1" dirty="0">
              <a:latin typeface="Times New Roman"/>
            </a:endParaRPr>
          </a:p>
          <a:p>
            <a:pPr algn="ctr"/>
            <a:r>
              <a:rPr lang="ru-RU" sz="3600" b="1" dirty="0">
                <a:latin typeface="Times New Roman"/>
              </a:rPr>
              <a:t>Текущая ситуация в сфере кадастра и саморегулирования  кадастровой деятельности</a:t>
            </a:r>
            <a:endParaRPr lang="ru-RU" sz="3600" b="1" dirty="0"/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                          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Савельев Вадим Петрович</a:t>
            </a:r>
          </a:p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Исполнительный директор СРО АКИ «Поволжье»</a:t>
            </a:r>
          </a:p>
          <a:p>
            <a:pPr algn="ctr"/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Утверждаемый логотип">
            <a:extLst>
              <a:ext uri="{FF2B5EF4-FFF2-40B4-BE49-F238E27FC236}">
                <a16:creationId xmlns:a16="http://schemas.microsoft.com/office/drawing/2014/main" id="{629E1A54-90C7-4656-9892-8F85DF25FD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9768408" y="332656"/>
            <a:ext cx="1828083" cy="139118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75520" y="1600201"/>
            <a:ext cx="8640960" cy="4525963"/>
          </a:xfrm>
        </p:spPr>
        <p:txBody>
          <a:bodyPr>
            <a:normAutofit/>
          </a:bodyPr>
          <a:lstStyle/>
          <a:p>
            <a:pPr indent="0" algn="ctr">
              <a:buNone/>
            </a:pPr>
            <a:endParaRPr lang="ru-RU" sz="4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0" algn="ctr">
              <a:buNone/>
            </a:pPr>
            <a:r>
              <a:rPr lang="ru-RU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Добрый день, уважаемые коллеги!</a:t>
            </a:r>
          </a:p>
          <a:p>
            <a:pPr indent="0" algn="ctr">
              <a:buNone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Давно не виделись…</a:t>
            </a:r>
          </a:p>
          <a:p>
            <a:pPr indent="0" algn="just">
              <a:buNone/>
            </a:pP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Утверждаемый логотип">
            <a:extLst>
              <a:ext uri="{FF2B5EF4-FFF2-40B4-BE49-F238E27FC236}">
                <a16:creationId xmlns:a16="http://schemas.microsoft.com/office/drawing/2014/main" id="{C6E2C423-469A-4DC5-B850-BD94703FC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200456" y="260648"/>
            <a:ext cx="1779371" cy="115212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91544" y="188640"/>
            <a:ext cx="8219256" cy="1296144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ru-RU" dirty="0"/>
            </a:br>
            <a:endParaRPr lang="ru-RU" dirty="0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12024" y="908720"/>
            <a:ext cx="3769698" cy="266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2495600" y="188641"/>
            <a:ext cx="7272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Семинар с КИ РТ 30 января 2020 г., </a:t>
            </a:r>
            <a:r>
              <a:rPr lang="ru-RU" sz="2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вебинары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2021 г. </a:t>
            </a:r>
          </a:p>
        </p:txBody>
      </p:sp>
      <p:pic>
        <p:nvPicPr>
          <p:cNvPr id="73729" name="Picture 1" descr="C:\Users\User\Desktop\12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43472" y="764704"/>
            <a:ext cx="4406060" cy="5618212"/>
          </a:xfrm>
          <a:prstGeom prst="rect">
            <a:avLst/>
          </a:prstGeom>
          <a:noFill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12024" y="3933056"/>
            <a:ext cx="3754612" cy="2206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Утверждаемый логотип">
            <a:extLst>
              <a:ext uri="{FF2B5EF4-FFF2-40B4-BE49-F238E27FC236}">
                <a16:creationId xmlns:a16="http://schemas.microsoft.com/office/drawing/2014/main" id="{C6E2C423-469A-4DC5-B850-BD94703FC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200456" y="260648"/>
            <a:ext cx="1779371" cy="115212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207568" y="3212976"/>
            <a:ext cx="7848872" cy="3024336"/>
          </a:xfrm>
        </p:spPr>
        <p:txBody>
          <a:bodyPr>
            <a:noAutofit/>
          </a:bodyPr>
          <a:lstStyle/>
          <a:p>
            <a:pPr marL="0" indent="457200" algn="just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Выражаю благодарность Управлению Росреестра по Республике Татарстан за инициативу и помощь в организации данного мероприятия, а также за самое активное участие в нем. </a:t>
            </a:r>
          </a:p>
          <a:p>
            <a:pPr marL="0" indent="457200" algn="just">
              <a:buNone/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/>
          </a:p>
          <a:p>
            <a:pPr marL="457200" indent="-457200" algn="just">
              <a:buNone/>
            </a:pPr>
            <a:endParaRPr lang="ru-RU" sz="2800" dirty="0"/>
          </a:p>
        </p:txBody>
      </p:sp>
      <p:pic>
        <p:nvPicPr>
          <p:cNvPr id="3" name="Picture 2" descr="Утверждаемый логотип">
            <a:extLst>
              <a:ext uri="{FF2B5EF4-FFF2-40B4-BE49-F238E27FC236}">
                <a16:creationId xmlns:a16="http://schemas.microsoft.com/office/drawing/2014/main" id="{0949BED5-74C1-40D5-A799-BB7ECFBF67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7680176" y="1052737"/>
            <a:ext cx="1717840" cy="130728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B07CB9C-D27D-4453-9B30-43F132C4E5C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31" b="14180"/>
          <a:stretch/>
        </p:blipFill>
        <p:spPr>
          <a:xfrm>
            <a:off x="2495600" y="764704"/>
            <a:ext cx="3816424" cy="1661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216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Утверждаемый логотип">
            <a:extLst>
              <a:ext uri="{FF2B5EF4-FFF2-40B4-BE49-F238E27FC236}">
                <a16:creationId xmlns:a16="http://schemas.microsoft.com/office/drawing/2014/main" id="{629E1A54-90C7-4656-9892-8F85DF25FD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128448" y="0"/>
            <a:ext cx="1638840" cy="124716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983432" y="1484784"/>
            <a:ext cx="504056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 Уважаемые коллеги! Экономика нашей отрасли в последние годы претерпела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ряд ударов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Многое мы переживаем вместе со всеми, но есть и специфические проблемы в области кадастра. </a:t>
            </a: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1 этап (2020-2021 годы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пандемия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COVID-19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снижение спроса на нефтепродукты, падение во многих отраслях экономики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2 этап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2022 г.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спецоперация и экономические санкции. Уход иностранных компаний из РФ.  </a:t>
            </a:r>
            <a:endParaRPr lang="ru-RU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2639616" y="260648"/>
            <a:ext cx="6768752" cy="864096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Наше время </a:t>
            </a: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5691082" y="82406"/>
            <a:ext cx="809837" cy="2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5397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72064" y="1412776"/>
            <a:ext cx="3952725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72064" y="3789040"/>
            <a:ext cx="3980079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67157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Утверждаемый логотип">
            <a:extLst>
              <a:ext uri="{FF2B5EF4-FFF2-40B4-BE49-F238E27FC236}">
                <a16:creationId xmlns:a16="http://schemas.microsoft.com/office/drawing/2014/main" id="{629E1A54-90C7-4656-9892-8F85DF25FD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9912424" y="260648"/>
            <a:ext cx="1638840" cy="124716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767408" y="2492896"/>
            <a:ext cx="5976664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В большинстве регионов РФ и по России в целом в течение 2020-2021 годов наблюдалось 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снижение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объема заказов в области кадастровых работ (согласно экспертному мнению, примерно на 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30 %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). Что дальше?..</a:t>
            </a:r>
          </a:p>
          <a:p>
            <a:pPr indent="457200" algn="just"/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991544" y="260648"/>
            <a:ext cx="7416824" cy="1440160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Экономический и эпидемиологический кризис </a:t>
            </a:r>
            <a:b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(COVID-19)</a:t>
            </a:r>
          </a:p>
        </p:txBody>
      </p:sp>
      <p:pic>
        <p:nvPicPr>
          <p:cNvPr id="1026" name="Picture 2" descr="C:\Users\User\Desktop\Эмилия\материали для видео -\istockphoto-178921488-1024x1024.jpg"/>
          <p:cNvPicPr>
            <a:picLocks noChangeAspect="1" noChangeArrowheads="1"/>
          </p:cNvPicPr>
          <p:nvPr/>
        </p:nvPicPr>
        <p:blipFill>
          <a:blip r:embed="rId3" cstate="print">
            <a:lum bright="-1000"/>
          </a:blip>
          <a:srcRect/>
          <a:stretch>
            <a:fillRect/>
          </a:stretch>
        </p:blipFill>
        <p:spPr bwMode="auto">
          <a:xfrm>
            <a:off x="7248128" y="2060848"/>
            <a:ext cx="4392488" cy="36724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46216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5480" y="404664"/>
            <a:ext cx="8640960" cy="1584176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последние годы число действующих кадастровых инженеров в РФ неуклонно снижается (несмотря на вступление стажеров)</a:t>
            </a:r>
          </a:p>
        </p:txBody>
      </p:sp>
      <p:pic>
        <p:nvPicPr>
          <p:cNvPr id="4" name="Picture 2" descr="Утверждаемый логотип">
            <a:extLst>
              <a:ext uri="{FF2B5EF4-FFF2-40B4-BE49-F238E27FC236}">
                <a16:creationId xmlns:a16="http://schemas.microsoft.com/office/drawing/2014/main" id="{C6E2C423-469A-4DC5-B850-BD94703FC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344472" y="116632"/>
            <a:ext cx="1419331" cy="108012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Диаграмма 4"/>
          <p:cNvGraphicFramePr/>
          <p:nvPr/>
        </p:nvGraphicFramePr>
        <p:xfrm>
          <a:off x="2351584" y="1556792"/>
          <a:ext cx="7560840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76726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03512" y="404664"/>
            <a:ext cx="8856984" cy="1108720"/>
          </a:xfrm>
        </p:spPr>
        <p:txBody>
          <a:bodyPr>
            <a:normAutofit/>
          </a:bodyPr>
          <a:lstStyle/>
          <a:p>
            <a:pPr indent="360000">
              <a:buNone/>
            </a:pP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Динамика численности нашей СРО. Мы держимся! </a:t>
            </a: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2495600" y="1124744"/>
          <a:ext cx="7488832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287689" y="4077072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1360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99456" y="620688"/>
            <a:ext cx="5328592" cy="5472608"/>
          </a:xfrm>
        </p:spPr>
        <p:txBody>
          <a:bodyPr>
            <a:normAutofit fontScale="92500" lnSpcReduction="10000"/>
          </a:bodyPr>
          <a:lstStyle/>
          <a:p>
            <a:pPr marL="0" indent="360000" algn="just"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0" indent="360000" algn="just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Я расскажу о последних событиях текущего года, о том, какие 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угрозы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стоят перед кадастровым сообществом, какие основные 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проблемы есть или могут возникнуть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 кадастровых инженеров (на базе выступлений Президента Национальной палаты КИ Кислова В.С. и других лидеров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Нацпалаты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).  </a:t>
            </a:r>
          </a:p>
          <a:p>
            <a:pPr marL="0" indent="360000" algn="just"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0" indent="360000" algn="just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Излагаю факты. Выводы вы сделаете сами. </a:t>
            </a:r>
          </a:p>
        </p:txBody>
      </p:sp>
      <p:sp>
        <p:nvSpPr>
          <p:cNvPr id="19458" name="AutoShape 2" descr="http://ufuture.com.ua/wp-content/uploads/2021/01/ogranicheniya-poletov-s-20-marta-2020-blo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0" name="AutoShape 4" descr="http://ufuture.com.ua/wp-content/uploads/2021/01/ogranicheniya-poletov-s-20-marta-2020-blo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9463" name="Picture 7" descr="C:\Users\Vadim_dom\Desktop\i_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80176" y="2348880"/>
            <a:ext cx="3867858" cy="3456384"/>
          </a:xfrm>
          <a:prstGeom prst="rect">
            <a:avLst/>
          </a:prstGeom>
          <a:noFill/>
        </p:spPr>
      </p:pic>
      <p:pic>
        <p:nvPicPr>
          <p:cNvPr id="10" name="Picture 2" descr="Утверждаемый логотип">
            <a:extLst>
              <a:ext uri="{FF2B5EF4-FFF2-40B4-BE49-F238E27FC236}">
                <a16:creationId xmlns:a16="http://schemas.microsoft.com/office/drawing/2014/main" id="{C6E2C423-469A-4DC5-B850-BD94703FC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9768408" y="548680"/>
            <a:ext cx="1779371" cy="115212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7528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ППК «РОСКАДАСТР»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9416" y="1556792"/>
            <a:ext cx="5112568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0000"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 конце 2021 года подготовлен и 30.12.2021 г. был принят в посл. чтении Федеральный закон № 448-ФЗ «О публично-правовой компании «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Роскадастр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». </a:t>
            </a:r>
          </a:p>
          <a:p>
            <a:pPr indent="360000" algn="just">
              <a:buFont typeface="Arial" pitchFamily="34" charset="0"/>
              <a:buChar char="•"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ППК, согласно закону, будет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иметь, в том числе, право на выполнение землеустроительных и кадастровых работ, а также серьезные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гос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 ресурсы.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indent="360000" algn="just"/>
            <a:endParaRPr lang="ru-RU" dirty="0"/>
          </a:p>
        </p:txBody>
      </p:sp>
      <p:pic>
        <p:nvPicPr>
          <p:cNvPr id="5017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60096" y="1052736"/>
            <a:ext cx="3528392" cy="5303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Утверждаемый логотип">
            <a:extLst>
              <a:ext uri="{FF2B5EF4-FFF2-40B4-BE49-F238E27FC236}">
                <a16:creationId xmlns:a16="http://schemas.microsoft.com/office/drawing/2014/main" id="{C6E2C423-469A-4DC5-B850-BD94703FC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200456" y="260648"/>
            <a:ext cx="1779371" cy="115212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43472" y="332656"/>
            <a:ext cx="9001000" cy="3744416"/>
          </a:xfrm>
        </p:spPr>
        <p:txBody>
          <a:bodyPr>
            <a:noAutofit/>
          </a:bodyPr>
          <a:lstStyle/>
          <a:p>
            <a:pPr marL="0" indent="360000" algn="just">
              <a:spcBef>
                <a:spcPts val="1800"/>
              </a:spcBef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ППК «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Роскадастр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» создается на базе 4 юридических лиц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ФГБУ «ФКП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Росреестра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», ФГБУ «Центр геодезии, картографии и ИПД»,  АО «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Ростехинвентаризация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», АО «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Роскартография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marL="0" indent="360000" algn="just">
              <a:spcBef>
                <a:spcPts val="1800"/>
              </a:spcBef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2000" u="sng" dirty="0">
                <a:latin typeface="Times New Roman" pitchFamily="18" charset="0"/>
                <a:cs typeface="Times New Roman" pitchFamily="18" charset="0"/>
              </a:rPr>
              <a:t>Из материалов </a:t>
            </a:r>
            <a:r>
              <a:rPr lang="ru-RU" sz="2000" u="sng" dirty="0" err="1">
                <a:latin typeface="Times New Roman" pitchFamily="18" charset="0"/>
                <a:cs typeface="Times New Roman" pitchFamily="18" charset="0"/>
              </a:rPr>
              <a:t>Нацпалаты</a:t>
            </a:r>
            <a:r>
              <a:rPr lang="ru-RU" sz="2000" u="sng" dirty="0">
                <a:latin typeface="Times New Roman" pitchFamily="18" charset="0"/>
                <a:cs typeface="Times New Roman" pitchFamily="18" charset="0"/>
              </a:rPr>
              <a:t> КИ:  </a:t>
            </a:r>
          </a:p>
          <a:p>
            <a:pPr marL="0" indent="360000" algn="just">
              <a:spcBef>
                <a:spcPts val="0"/>
              </a:spcBef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«ФГБУ «ФКП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Росреестра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» обладает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неограниченным доступом к ФГИС ЕГРН, ведёт проверку оснований для приостановления и отказа в осуществлении ГКУ. Таким образом, речь идет о совмещении функций исполнения и контроля над проведением кадастровых работ, что дает особые конкурентные преимущества ППК «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Роскадастр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» перед другими участниками рынка».  </a:t>
            </a:r>
          </a:p>
          <a:p>
            <a:pPr algn="just">
              <a:buNone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7568" y="4077072"/>
            <a:ext cx="7366972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Утверждаемый логотип">
            <a:extLst>
              <a:ext uri="{FF2B5EF4-FFF2-40B4-BE49-F238E27FC236}">
                <a16:creationId xmlns:a16="http://schemas.microsoft.com/office/drawing/2014/main" id="{C6E2C423-469A-4DC5-B850-BD94703FC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200456" y="188640"/>
            <a:ext cx="1779371" cy="115212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99456" y="476672"/>
            <a:ext cx="8568952" cy="2592288"/>
          </a:xfrm>
        </p:spPr>
        <p:txBody>
          <a:bodyPr>
            <a:noAutofit/>
          </a:bodyPr>
          <a:lstStyle/>
          <a:p>
            <a:pPr marL="0" indent="360000" algn="just">
              <a:buNone/>
            </a:pPr>
            <a:r>
              <a:rPr lang="ru-RU" sz="2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ЧЕМ ОПАСЕНИЕ? 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В настоящее время государственная доля рынка кадастровых и землеустроительных работ, по данным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Нацпалаты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КИ, </a:t>
            </a:r>
            <a:r>
              <a:rPr lang="ru-RU" sz="2100" b="1" dirty="0">
                <a:latin typeface="Times New Roman" pitchFamily="18" charset="0"/>
                <a:cs typeface="Times New Roman" pitchFamily="18" charset="0"/>
              </a:rPr>
              <a:t>уже составляет около 30% 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ГУПы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МУПы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, АО с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госдолей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). Выход на рынок ППК «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Роскадастр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», обладающего значительными преимуществами перед другими участниками рынка, может привести к государственной монополии на кадастровую деятельность и вытеснить рядовых кадастровых инженеров с рынка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/>
          </a:p>
        </p:txBody>
      </p:sp>
      <p:pic>
        <p:nvPicPr>
          <p:cNvPr id="16385" name="Picture 1" descr="C:\Users\User\Desktop\2-alsfjaslf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7688" y="3140968"/>
            <a:ext cx="5040560" cy="3210768"/>
          </a:xfrm>
          <a:prstGeom prst="rect">
            <a:avLst/>
          </a:prstGeom>
          <a:noFill/>
        </p:spPr>
      </p:pic>
      <p:pic>
        <p:nvPicPr>
          <p:cNvPr id="4" name="Picture 2" descr="Утверждаемый логотип">
            <a:extLst>
              <a:ext uri="{FF2B5EF4-FFF2-40B4-BE49-F238E27FC236}">
                <a16:creationId xmlns:a16="http://schemas.microsoft.com/office/drawing/2014/main" id="{C6E2C423-469A-4DC5-B850-BD94703FC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128448" y="188640"/>
            <a:ext cx="1779371" cy="115212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5440" y="260648"/>
            <a:ext cx="8229600" cy="504056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 ФГБУ «</a:t>
            </a:r>
            <a:r>
              <a:rPr lang="ru-RU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РосЛесИнфорг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 (война писем) 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 rot="10800000" flipV="1">
            <a:off x="983431" y="967517"/>
            <a:ext cx="8784976" cy="2508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Лесной кодекс РФ, статья 70.1 (в ред. Закона № 304-ФЗ  от 02.07.2021)</a:t>
            </a:r>
          </a:p>
          <a:p>
            <a:pPr indent="360000"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«14. Подготовка 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документов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, на основании которых осуществляется государственный кадастровый учет недвижимого имущества в отношении лесных участков из состава земель лесного фонда в целях их предоставления в аренду, постоянное (бессрочное) пользование, безвозмездное пользование, осуществляется на основании соответствующего договора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федеральным государственным бюджетным учреждением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, подведомственным уполномоченному федеральному органу исполнительной власти, если иное не установлено настоящим Кодексом.»</a:t>
            </a:r>
            <a:endParaRPr lang="ru-RU" sz="17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4518" name="Picture 6" descr="Воспитательная работа.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9456" y="3501008"/>
            <a:ext cx="4067175" cy="3048001"/>
          </a:xfrm>
          <a:prstGeom prst="rect">
            <a:avLst/>
          </a:prstGeom>
          <a:noFill/>
        </p:spPr>
      </p:pic>
      <p:pic>
        <p:nvPicPr>
          <p:cNvPr id="64520" name="Picture 8" descr="&amp;#128266;Аналитик - статистик (лесной сектор). 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91944" y="3573016"/>
            <a:ext cx="4032448" cy="3024336"/>
          </a:xfrm>
          <a:prstGeom prst="rect">
            <a:avLst/>
          </a:prstGeom>
          <a:noFill/>
        </p:spPr>
      </p:pic>
      <p:pic>
        <p:nvPicPr>
          <p:cNvPr id="6" name="Picture 2" descr="Утверждаемый логотип">
            <a:extLst>
              <a:ext uri="{FF2B5EF4-FFF2-40B4-BE49-F238E27FC236}">
                <a16:creationId xmlns:a16="http://schemas.microsoft.com/office/drawing/2014/main" id="{C6E2C423-469A-4DC5-B850-BD94703FC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9984432" y="260648"/>
            <a:ext cx="1779371" cy="115212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 rot="10800000" flipV="1">
            <a:off x="839412" y="946537"/>
            <a:ext cx="928903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0000" algn="just"/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Письмо Рослесхоза от 27 января 2022г. №АВ-03-54/1800 «О разъяснении изменений, внесенных в статью 70.1 Лесного кодекса РФ»</a:t>
            </a:r>
          </a:p>
          <a:p>
            <a:pPr indent="360000" algn="just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«Частью 14 статьи 70.1 Лесного кодекса установлено, что 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подготовка документов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на основании которых осуществляется 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государственный кадастровый учет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недвижимого имущества в отношении 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лесных участков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из состава земель лесного фонда в целях их предоставления в аренду, постоянное (бессрочное) пользование, безвозмездное пользование, осуществляется на основании соответствующего договора федеральным государственным бюджетным учреждением, подведомственным уполномоченному федеральному органу исполнительной власти, если иное не установлено настоящим Лесным кодексом…</a:t>
            </a:r>
          </a:p>
          <a:p>
            <a:pPr indent="360000"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Таким образом, документом, указанным в части 14 статьи 70.1 Лесного кодекса, подготовка которого 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возложена на федеральное государственное бюджетное учреждение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подведомственное уполномоченному федеральному органу исполнительной власти, будет являться </a:t>
            </a:r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межевой план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....»</a:t>
            </a:r>
          </a:p>
        </p:txBody>
      </p:sp>
      <p:pic>
        <p:nvPicPr>
          <p:cNvPr id="3" name="Picture 2" descr="Утверждаемый логотип">
            <a:extLst>
              <a:ext uri="{FF2B5EF4-FFF2-40B4-BE49-F238E27FC236}">
                <a16:creationId xmlns:a16="http://schemas.microsoft.com/office/drawing/2014/main" id="{C6E2C423-469A-4DC5-B850-BD94703FC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9912424" y="620688"/>
            <a:ext cx="1779371" cy="115212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87488" y="260648"/>
            <a:ext cx="8496944" cy="864096"/>
          </a:xfrm>
        </p:spPr>
        <p:txBody>
          <a:bodyPr>
            <a:normAutofit/>
          </a:bodyPr>
          <a:lstStyle/>
          <a:p>
            <a:pPr indent="0" algn="ctr">
              <a:buNone/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Письмо  ЦА 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Росреестра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(начальника управления нормативно-правового регулирования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Галишина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Э.У.) от 18 февраля 2022 г. № 13-00120/22)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199456" y="1052736"/>
            <a:ext cx="914501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«По мнению Управления, часть 14 статьи 70.1 Лесного кодекса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устанавливает компетенцию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но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не устанавливает исключительных полномочий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указанного в ней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федерального государственного бюджетного учреждения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подведомственного уполномоченному федеральному органу исполнительной власти, в части подготовки документов, на основании которых осуществляется государственный кадастровый учет недвижимого имущества в отношении лесных участков из состава земель лесного фонда в целях их предоставления в аренду, постоянное (бессрочное) пользование, безвозмездное пользование… </a:t>
            </a:r>
          </a:p>
          <a:p>
            <a:pPr indent="360000"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Кроме того, часть 1 статьи 26 Закона № 218-ФЗ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содержит оснований для приостановления государственного кадастрового учета и (или) государственной регистрации прав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 причине подготовки межевого плана лесного участка из состава земель лесного фонда, предназначенного для предоставления в аренду, постоянное (бессрочное) пользование, безвозмездное пользование, кадастровым инженером, не являющимся работником ФГБУ 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Рослесинфорг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»...»</a:t>
            </a:r>
          </a:p>
          <a:p>
            <a:pPr indent="360000"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 факту: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Минлесхозы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принимают на согласование документы по межеванию лесных участков преимущественно  от «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РосЛесИнфорга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indent="360000"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Утверждаемый логотип">
            <a:extLst>
              <a:ext uri="{FF2B5EF4-FFF2-40B4-BE49-F238E27FC236}">
                <a16:creationId xmlns:a16="http://schemas.microsoft.com/office/drawing/2014/main" id="{C6E2C423-469A-4DC5-B850-BD94703FC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200456" y="188640"/>
            <a:ext cx="1779371" cy="115212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994122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Закон о «трех днях»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9416" y="980728"/>
            <a:ext cx="5616624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0000"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Государственной Думой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РФ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20.04.2022 г. в третьем чтении принят проект Федерального закона №94578-8. Этим документом  внесены поправки в закон №221-ФЗ в части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регулирования договора подряда на выполнение кадастровых работ.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частности,  устанавливается срок выполнения кадастровых работ в отношении ряда объектов бытовой недвижимости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не более трех рабочих дней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(кстати, такой же срок дается  регистраторам на рассмотрение этих документов!).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88088" y="1268760"/>
            <a:ext cx="3600400" cy="5122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Утверждаемый логотип">
            <a:extLst>
              <a:ext uri="{FF2B5EF4-FFF2-40B4-BE49-F238E27FC236}">
                <a16:creationId xmlns:a16="http://schemas.microsoft.com/office/drawing/2014/main" id="{C6E2C423-469A-4DC5-B850-BD94703FC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200456" y="260648"/>
            <a:ext cx="1779371" cy="115212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5520" y="0"/>
            <a:ext cx="8229600" cy="706090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Поправки в Закон №221-ФЗ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1424" y="764704"/>
            <a:ext cx="7416824" cy="5832648"/>
          </a:xfrm>
        </p:spPr>
        <p:txBody>
          <a:bodyPr>
            <a:normAutofit fontScale="55000" lnSpcReduction="20000"/>
          </a:bodyPr>
          <a:lstStyle/>
          <a:p>
            <a:pPr marL="0" indent="360000" algn="just"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4400" b="1" baseline="30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 Договор подряда на выполнение кадастровых работ в отношении указанных в части 7 настоящей статьи земельных участков и (или) расположенных на них объектов недвижимости должен предусматривать срок выполнения таких работ, не превышающий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трех рабочих дней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(за исключением случая, предусмотренного частью 7</a:t>
            </a:r>
            <a:r>
              <a:rPr lang="ru-RU" sz="3600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настоящей статьи)».</a:t>
            </a:r>
          </a:p>
          <a:p>
            <a:pPr marL="0" indent="360000" algn="just">
              <a:buNone/>
            </a:pPr>
            <a:endParaRPr lang="en-US" sz="3600" dirty="0">
              <a:latin typeface="Times New Roman" pitchFamily="18" charset="0"/>
              <a:cs typeface="Times New Roman" pitchFamily="18" charset="0"/>
            </a:endParaRPr>
          </a:p>
          <a:p>
            <a:pPr marL="0" indent="360000" algn="just"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4400" b="1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 В случае, если при выполнении кадастровых работ, указанных в части 7</a:t>
            </a:r>
            <a:r>
              <a:rPr lang="ru-RU" sz="3600" baseline="30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настоящей статьи, в соответствии со статьей 39 настоящего Федерального закона требуется проведение обязательного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согласования местоположения границ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земельного участка, срок, указанный в части 7</a:t>
            </a:r>
            <a:r>
              <a:rPr lang="ru-RU" sz="3600" baseline="30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настоящей статьи,».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не включает в себя срок, который требуется для проведения такого согласования».</a:t>
            </a:r>
          </a:p>
          <a:p>
            <a:pPr marL="0" indent="360000" algn="just">
              <a:buNone/>
            </a:pP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pPr marL="0" algn="just"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      Этими объектами являются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земельные участки, предназначенные для ведения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личного подсобного хозяйства, садоводства, огородничества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, строительства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гаражей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для собственных нужд или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индивидуального жилищного строительства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, и расположенные на таких земельных участках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объекты недвижимости. 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  <a:p>
            <a:pPr marL="0" algn="just"/>
            <a:endParaRPr lang="ru-RU" sz="36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32304" y="764704"/>
            <a:ext cx="2520280" cy="1869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32304" y="2780928"/>
            <a:ext cx="2488649" cy="1483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832304" y="4509120"/>
            <a:ext cx="2534426" cy="1746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67408" y="764704"/>
            <a:ext cx="5472608" cy="5805264"/>
          </a:xfrm>
        </p:spPr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ru-RU" sz="2000" dirty="0"/>
              <a:t>	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432000" algn="just">
              <a:buNone/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Выполнение кадастровых работ по образованию, уточнению границ ЗУ, исправлению реестровой ошибки в сведениях ЕГРН о границах ЗУ может включать в себя:</a:t>
            </a:r>
          </a:p>
          <a:p>
            <a:pPr marL="0" indent="432000" algn="just">
              <a:buNone/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1. Подготовку (получение выписок из ЕГРН) – не менее 5 дней.</a:t>
            </a:r>
          </a:p>
          <a:p>
            <a:pPr marL="0" indent="432000" algn="just">
              <a:buNone/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2.Получение выписок о пунктах ГГС в ФГБУ «Центр геодезии, картографии и ИПД» (при необходимости) – 1 месяц.</a:t>
            </a:r>
          </a:p>
          <a:p>
            <a:pPr marL="0" indent="432000" algn="just">
              <a:buNone/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3. Получение архивных материалов,  копий землеустроительных дел, государственных актов и постановлений (при необходимости) – до 1 месяца. </a:t>
            </a:r>
          </a:p>
          <a:p>
            <a:pPr marL="0" indent="432000" algn="just">
              <a:buNone/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4. Выполнение геодезических работ (замеры и обработка данных) – 2 дня.</a:t>
            </a:r>
          </a:p>
          <a:p>
            <a:pPr marL="0" indent="432000" algn="just">
              <a:buNone/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5. Согласование границ земельного участка со смежными землепользователями – до 3 месяцев.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511824" y="116632"/>
            <a:ext cx="48965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Реальная ситуация 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32104" y="1124744"/>
            <a:ext cx="3456385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816080" y="4581128"/>
            <a:ext cx="446449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Таким образом, </a:t>
            </a:r>
            <a:r>
              <a:rPr lang="ru-RU" sz="2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реальный срок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выполнения кадастровых работ по договору подряда варьируется </a:t>
            </a:r>
            <a:r>
              <a:rPr lang="ru-RU" sz="2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 3 дней до 3-4 месяцев</a:t>
            </a:r>
            <a:r>
              <a:rPr lang="ru-RU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200" dirty="0"/>
          </a:p>
        </p:txBody>
      </p:sp>
      <p:pic>
        <p:nvPicPr>
          <p:cNvPr id="8" name="Picture 2" descr="Утверждаемый логотип">
            <a:extLst>
              <a:ext uri="{FF2B5EF4-FFF2-40B4-BE49-F238E27FC236}">
                <a16:creationId xmlns:a16="http://schemas.microsoft.com/office/drawing/2014/main" id="{C6E2C423-469A-4DC5-B850-BD94703FC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200456" y="188640"/>
            <a:ext cx="1779371" cy="115212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9536" y="188640"/>
            <a:ext cx="8229600" cy="576064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4. Письмо по КИ, не работавшим более трех лет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67408" y="980728"/>
            <a:ext cx="5184576" cy="5616624"/>
          </a:xfrm>
        </p:spPr>
        <p:txBody>
          <a:bodyPr>
            <a:noAutofit/>
          </a:bodyPr>
          <a:lstStyle/>
          <a:p>
            <a:pPr marL="0" indent="360000" algn="just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28 марта 2022 года в адрес многих СРО (в т.ч. СРО АКИ «Поволжье») пришло письменное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Предостережение ЦА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Росреестра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с требованием исключить из реестра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членов СРО кадастровых инженеров, не осуществляющих  профессиональную деятельность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на протяжении более трех лет. </a:t>
            </a:r>
          </a:p>
          <a:p>
            <a:pPr marL="0" indent="360000" algn="just"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0" indent="360000" algn="just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данный перечень попало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65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наших членов. Часть из них реально работала, но в ГРКИ были указаны некорректные данные, часть находится в декрете и т.д.</a:t>
            </a:r>
          </a:p>
          <a:p>
            <a:pPr marL="0" indent="360000" algn="just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итоге, КИ, попавшие в данный список, должны через нас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доказать факт осуществления кадастровой деятельности.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Иначе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– исключение из СРО!  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0016" y="692696"/>
            <a:ext cx="4200662" cy="5950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Утверждаемый логотип">
            <a:extLst>
              <a:ext uri="{FF2B5EF4-FFF2-40B4-BE49-F238E27FC236}">
                <a16:creationId xmlns:a16="http://schemas.microsoft.com/office/drawing/2014/main" id="{C6E2C423-469A-4DC5-B850-BD94703FC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200456" y="260648"/>
            <a:ext cx="1779371" cy="115212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3392" y="692696"/>
            <a:ext cx="5688632" cy="5904656"/>
          </a:xfrm>
        </p:spPr>
        <p:txBody>
          <a:bodyPr>
            <a:normAutofit lnSpcReduction="10000"/>
          </a:bodyPr>
          <a:lstStyle/>
          <a:p>
            <a:pPr marL="0" indent="360000" algn="just">
              <a:buNone/>
            </a:pP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Факт выполнения кадастровых работ подтверждается выпиской из ЕГРН </a:t>
            </a:r>
            <a:r>
              <a:rPr lang="ru-RU" sz="21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 указанием ФИО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КИ, проводившего кадастровые работы. </a:t>
            </a:r>
          </a:p>
          <a:p>
            <a:pPr marL="0" indent="360000" algn="just">
              <a:buNone/>
            </a:pP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0" indent="360000" algn="just">
              <a:buNone/>
            </a:pP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*Если в выписке не содержится ФИО кадастрового инженера, нужно написать в Управление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Росреестра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обращение с просьбой</a:t>
            </a:r>
            <a:r>
              <a:rPr lang="ru-RU" sz="21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подтвердить факт выполнения Вами кадастровых работ 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с приложением полученной выписки из ЕГРН и</a:t>
            </a:r>
            <a:r>
              <a:rPr lang="ru-RU" sz="21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получить ответ 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(см. образец ответа). </a:t>
            </a:r>
          </a:p>
          <a:p>
            <a:pPr marL="0" indent="360000" algn="just">
              <a:buNone/>
            </a:pPr>
            <a:endParaRPr lang="ru-RU" sz="2100" dirty="0">
              <a:latin typeface="Times New Roman" pitchFamily="18" charset="0"/>
              <a:cs typeface="Times New Roman" pitchFamily="18" charset="0"/>
            </a:endParaRPr>
          </a:p>
          <a:p>
            <a:pPr marL="0" indent="360000" algn="just">
              <a:buNone/>
            </a:pP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КИ, попавшие в список, но находящиеся в декретном отпуске, должны предоставить </a:t>
            </a:r>
            <a:r>
              <a:rPr lang="ru-RU" sz="21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приказ работодателя о предоставлении декретного отпуска 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(в соответствии с новой редакцией пункта 7 части 15 статьи 29 Закона №221-ФЗ мы их защитим).</a:t>
            </a:r>
            <a:endParaRPr lang="ru-RU" sz="19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00056" y="620688"/>
            <a:ext cx="4020061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9048328" y="1988840"/>
            <a:ext cx="1224136" cy="6480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2" descr="Утверждаемый логотип">
            <a:extLst>
              <a:ext uri="{FF2B5EF4-FFF2-40B4-BE49-F238E27FC236}">
                <a16:creationId xmlns:a16="http://schemas.microsoft.com/office/drawing/2014/main" id="{C6E2C423-469A-4DC5-B850-BD94703FC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200456" y="260648"/>
            <a:ext cx="1779371" cy="115212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03512" y="1700808"/>
            <a:ext cx="2800684" cy="3989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55840" y="1700808"/>
            <a:ext cx="2808312" cy="3938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 descr="C:\Users\User\Desktop\IMG_20220416_10405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7113113" y="2195863"/>
            <a:ext cx="3960440" cy="297033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847528" y="332657"/>
            <a:ext cx="86409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5. Требования об исправлении реестровых ошибок («письма счастья»)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359696" y="1988840"/>
            <a:ext cx="1008112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528048" y="3140968"/>
            <a:ext cx="864096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 flipV="1">
            <a:off x="2135560" y="4221088"/>
            <a:ext cx="648072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flipV="1">
            <a:off x="5375920" y="2708921"/>
            <a:ext cx="1512168" cy="720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048328" y="3645024"/>
            <a:ext cx="432048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7896200" y="5085184"/>
            <a:ext cx="432048" cy="72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2" descr="Утверждаемый логотип">
            <a:extLst>
              <a:ext uri="{FF2B5EF4-FFF2-40B4-BE49-F238E27FC236}">
                <a16:creationId xmlns:a16="http://schemas.microsoft.com/office/drawing/2014/main" id="{C6E2C423-469A-4DC5-B850-BD94703FC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200456" y="260648"/>
            <a:ext cx="1779371" cy="115212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17204" y="116632"/>
            <a:ext cx="8229600" cy="1080120"/>
          </a:xfrm>
        </p:spPr>
        <p:txBody>
          <a:bodyPr>
            <a:normAutofit/>
          </a:bodyPr>
          <a:lstStyle/>
          <a:p>
            <a:br>
              <a:rPr lang="ru-RU" sz="3000" dirty="0"/>
            </a:br>
            <a:endParaRPr lang="ru-RU" sz="3000" dirty="0"/>
          </a:p>
        </p:txBody>
      </p:sp>
      <p:pic>
        <p:nvPicPr>
          <p:cNvPr id="5" name="Picture 2" descr="Утверждаемый логотип">
            <a:extLst>
              <a:ext uri="{FF2B5EF4-FFF2-40B4-BE49-F238E27FC236}">
                <a16:creationId xmlns:a16="http://schemas.microsoft.com/office/drawing/2014/main" id="{2C77A579-8C8B-4BDA-93FE-9D7EA2515B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488488" y="332656"/>
            <a:ext cx="1419331" cy="108012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Объект 3"/>
          <p:cNvSpPr txBox="1">
            <a:spLocks/>
          </p:cNvSpPr>
          <p:nvPr/>
        </p:nvSpPr>
        <p:spPr>
          <a:xfrm>
            <a:off x="1631504" y="908720"/>
            <a:ext cx="9073008" cy="51845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34290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нормам Закона № 120-ФЗ,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исправление реестровых ошибок в сведениях ЕГРН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местоположении границ земельного участка входит теперь в полномочия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Росреестра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(документы готовят филиалы ФГБУ «ФКП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Росреестра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»). Речь в основном идет о пересечениях ЗУ или о несоответствии значения площади, вычисляемого по координатам, указанному в семантике. На исправление ошибки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дается 3 месяца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 пока заявитель думает, надо ли это ему, нести ли затраты, госорганы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исправляют все сами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34290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Многие регионы (в том числе, Татарстан) уже приступили к активному выявлению данных ошибок. Эти письма вы уже видели или получали. </a:t>
            </a:r>
          </a:p>
          <a:p>
            <a:pPr indent="342900"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последствия? У некоторых КИ в ГРКИ могут появляться сведения о наличии реестровых ошибок, иногда в больших количествах.</a:t>
            </a:r>
          </a:p>
          <a:p>
            <a:pPr indent="342900"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пункту 6 раздела 15 статьи 29 Закона № 221-ФЗ,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кадастровый инженер исключается из СРО в случае, если у него имеются </a:t>
            </a:r>
            <a:r>
              <a:rPr lang="ru-RU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и более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реестровых ошибок за последние </a:t>
            </a:r>
            <a:r>
              <a:rPr lang="ru-RU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 года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/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97416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Утверждаемый логотип">
            <a:extLst>
              <a:ext uri="{FF2B5EF4-FFF2-40B4-BE49-F238E27FC236}">
                <a16:creationId xmlns:a16="http://schemas.microsoft.com/office/drawing/2014/main" id="{2C77A579-8C8B-4BDA-93FE-9D7EA2515B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128448" y="260648"/>
            <a:ext cx="1419331" cy="108012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3" cstate="print">
            <a:lum bright="-10000" contrast="20000"/>
          </a:blip>
          <a:srcRect l="29725" t="12068" r="39169" b="12767"/>
          <a:stretch>
            <a:fillRect/>
          </a:stretch>
        </p:blipFill>
        <p:spPr bwMode="auto">
          <a:xfrm>
            <a:off x="5663952" y="1124744"/>
            <a:ext cx="3888432" cy="5285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7896200" y="3501008"/>
            <a:ext cx="792088" cy="28803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415480" y="1412776"/>
            <a:ext cx="410445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4290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Уважаемые коллеги! Предлагаем Вам проверить свои результаты проф.  деятельности на сайте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Росреестра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ГРКИ.</a:t>
            </a:r>
          </a:p>
          <a:p>
            <a:pPr indent="342900"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 случае приближения количества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реестровых ошибок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последние 3 года к 10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просим срочно сообщить нам! Иначе мы потом будем вынуждены Вас исключать на основании пункта 6 части 15 статьи 29 Закона №221-ФЗ по требованию ЦА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Росреестра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997416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91544" y="1628800"/>
            <a:ext cx="8229600" cy="4896544"/>
          </a:xfrm>
          <a:noFill/>
        </p:spPr>
        <p:txBody>
          <a:bodyPr>
            <a:normAutofit/>
          </a:bodyPr>
          <a:lstStyle/>
          <a:p>
            <a:pPr marL="0" indent="45720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Подошел срок прохождения ПК у большинства КИ, членов нашей СРО. </a:t>
            </a:r>
          </a:p>
          <a:p>
            <a:pPr marL="0" indent="45720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срок отсчитывается с даты прохождения Вами последних курсов ПК. Большинство КИ вступило в СРО в середине 2016 года (когда ввели обязательность) и, соответственно, проходило ПК весной-летом 2019 года.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Лето 2022 года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новый срок, когда надо об этом позаботиться! </a:t>
            </a:r>
          </a:p>
          <a:p>
            <a:pPr marL="0" indent="45720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на сегодня в СРО 1489 членов. В 2022 году срок для прохождения ПК подходит у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1194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инженеров. Из них уже прошли ПК в этом году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469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человек.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прошли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указанные курсы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725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человек, из них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88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 уже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пропустили срок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прохождения ПК.</a:t>
            </a:r>
          </a:p>
          <a:p>
            <a:pPr marL="0" indent="457200" algn="just">
              <a:buNone/>
            </a:pPr>
            <a:endParaRPr lang="ru-RU" sz="2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ctr">
              <a:buNone/>
            </a:pPr>
            <a:endParaRPr lang="ru-RU" sz="2800" b="1" dirty="0">
              <a:solidFill>
                <a:srgbClr val="C00000"/>
              </a:solidFill>
            </a:endParaRPr>
          </a:p>
          <a:p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79576" y="692696"/>
            <a:ext cx="72008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ru-RU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Повышение Квалификации (ПК)</a:t>
            </a:r>
            <a:endParaRPr lang="ru-RU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Утверждаемый логотип">
            <a:extLst>
              <a:ext uri="{FF2B5EF4-FFF2-40B4-BE49-F238E27FC236}">
                <a16:creationId xmlns:a16="http://schemas.microsoft.com/office/drawing/2014/main" id="{2C77A579-8C8B-4BDA-93FE-9D7EA2515B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488488" y="332656"/>
            <a:ext cx="1152128" cy="87677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44166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15480" y="4149080"/>
            <a:ext cx="9577064" cy="2088232"/>
          </a:xfrm>
        </p:spPr>
        <p:txBody>
          <a:bodyPr>
            <a:normAutofit/>
          </a:bodyPr>
          <a:lstStyle/>
          <a:p>
            <a:pPr marL="0" indent="288000" algn="just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членов нашей СРО есть возможность прохождения курсов ПК по льготной цене (2 тыс. руб.) дистанционно в ЧОУ ДПО Учебный центр «ОКИС» (Новосибирск), это наши партнеры. Более подробная информация размещена у нас на сайте. При этом вы вправе выбрать любое учебное заведение, которое вам понравится.</a:t>
            </a:r>
            <a:r>
              <a:rPr lang="ru-RU" sz="2200" b="1" dirty="0">
                <a:solidFill>
                  <a:srgbClr val="C00000"/>
                </a:solidFill>
              </a:rPr>
              <a:t> </a:t>
            </a:r>
          </a:p>
          <a:p>
            <a:endParaRPr lang="ru-RU" sz="2200" dirty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3575720" y="404664"/>
          <a:ext cx="4896544" cy="32403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Точечный рисунок" r:id="rId3" imgW="5961905" imgH="4476190" progId="Paint.Picture">
                  <p:embed/>
                </p:oleObj>
              </mc:Choice>
              <mc:Fallback>
                <p:oleObj name="Точечный рисунок" r:id="rId3" imgW="5961905" imgH="4476190" progId="Paint.Picture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5720" y="404664"/>
                        <a:ext cx="4896544" cy="32403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2" descr="Утверждаемый логотип">
            <a:extLst>
              <a:ext uri="{FF2B5EF4-FFF2-40B4-BE49-F238E27FC236}">
                <a16:creationId xmlns:a16="http://schemas.microsoft.com/office/drawing/2014/main" id="{C6E2C423-469A-4DC5-B850-BD94703FC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200456" y="260648"/>
            <a:ext cx="1779371" cy="115212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1200" y="980728"/>
            <a:ext cx="7931224" cy="5544616"/>
          </a:xfrm>
          <a:noFill/>
        </p:spPr>
        <p:txBody>
          <a:bodyPr>
            <a:normAutofit fontScale="85000" lnSpcReduction="20000"/>
          </a:bodyPr>
          <a:lstStyle/>
          <a:p>
            <a:pPr marL="0" indent="457200" algn="ctr">
              <a:buNone/>
            </a:pPr>
            <a:endParaRPr lang="ru-RU" sz="3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29.1. 221-ФЗ Права и обязанности кадастрового инженера при осуществлении кадастровой деятельности</a:t>
            </a:r>
            <a:endParaRPr lang="en-GB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buNone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Кадастровый инженер обязан:</a:t>
            </a:r>
          </a:p>
          <a:p>
            <a:pPr marL="0" indent="457200" algn="just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10) один раз в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три года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проходить обучение по дополнительной профессиональной программе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повышения квалификации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срок освоения которой устанавливается типовой дополнительной профессиональной программой, утвержденной в установленном Федеральным законом от 29 декабря 2012 года N 273-ФЗ "Об образовании в Российской Федерации" порядке, в одной из организаций, осуществляющих образовательную деятельность, по усмотрению кадастрового инженера;</a:t>
            </a:r>
          </a:p>
          <a:p>
            <a:pPr marL="0" indent="457200" algn="just">
              <a:buNone/>
            </a:pPr>
            <a:endParaRPr lang="ru-RU" sz="3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ctr">
              <a:buNone/>
            </a:pPr>
            <a:endParaRPr lang="ru-RU" sz="2800" b="1" dirty="0">
              <a:solidFill>
                <a:srgbClr val="C00000"/>
              </a:solidFill>
            </a:endParaRPr>
          </a:p>
          <a:p>
            <a:endParaRPr lang="ru-RU" sz="2800" dirty="0"/>
          </a:p>
        </p:txBody>
      </p:sp>
      <p:pic>
        <p:nvPicPr>
          <p:cNvPr id="5" name="Picture 2" descr="Утверждаемый логотип">
            <a:extLst>
              <a:ext uri="{FF2B5EF4-FFF2-40B4-BE49-F238E27FC236}">
                <a16:creationId xmlns:a16="http://schemas.microsoft.com/office/drawing/2014/main" id="{FB1027B6-59A0-4E09-8A71-53CCC9585D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272464" y="332656"/>
            <a:ext cx="1419331" cy="108012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91648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2"/>
          <p:cNvSpPr txBox="1">
            <a:spLocks/>
          </p:cNvSpPr>
          <p:nvPr/>
        </p:nvSpPr>
        <p:spPr>
          <a:xfrm>
            <a:off x="-137356" y="1268761"/>
            <a:ext cx="332271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>
              <a:lnSpc>
                <a:spcPct val="107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ru-RU" sz="2000" dirty="0"/>
          </a:p>
          <a:p>
            <a:pPr>
              <a:lnSpc>
                <a:spcPct val="107000"/>
              </a:lnSpc>
              <a:spcBef>
                <a:spcPct val="20000"/>
              </a:spcBef>
              <a:defRPr/>
            </a:pP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2133600" y="1752601"/>
            <a:ext cx="332271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>
              <a:lnSpc>
                <a:spcPct val="107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ru-RU" sz="2000" dirty="0"/>
          </a:p>
          <a:p>
            <a:pPr>
              <a:lnSpc>
                <a:spcPct val="107000"/>
              </a:lnSpc>
              <a:spcBef>
                <a:spcPct val="20000"/>
              </a:spcBef>
              <a:defRPr/>
            </a:pP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27" t="25616" r="51489" b="19031"/>
          <a:stretch/>
        </p:blipFill>
        <p:spPr bwMode="auto">
          <a:xfrm>
            <a:off x="5591945" y="308379"/>
            <a:ext cx="4576435" cy="6348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 descr="Утверждаемый логотип">
            <a:extLst>
              <a:ext uri="{FF2B5EF4-FFF2-40B4-BE49-F238E27FC236}">
                <a16:creationId xmlns:a16="http://schemas.microsoft.com/office/drawing/2014/main" id="{EDDFB2E6-2F0E-4F9A-B1A2-CFE91703E0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344472" y="188640"/>
            <a:ext cx="1419331" cy="108012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767408" y="2348880"/>
            <a:ext cx="446449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0000"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Форма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уведомления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о прохождении ПК. Необходимо направить его и копию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удостоверения о прохождении ПК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СРО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электронно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(заверив ЭЦП) или почтовым отправлением.</a:t>
            </a:r>
          </a:p>
          <a:p>
            <a:pPr algn="just"/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5017526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3392" y="908720"/>
            <a:ext cx="5976664" cy="5688632"/>
          </a:xfrm>
        </p:spPr>
        <p:txBody>
          <a:bodyPr>
            <a:noAutofit/>
          </a:bodyPr>
          <a:lstStyle/>
          <a:p>
            <a:pPr marL="0" indent="450000" algn="just">
              <a:spcBef>
                <a:spcPts val="600"/>
              </a:spcBef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 1 января 2022 года (согласно новой редакции Закона №63-ФЗ "Об электронной подписи") выпуск ЭЦП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юридических лиц и ИП передан в Удостоверяющий центр Федеральной налоговой службы. </a:t>
            </a:r>
          </a:p>
          <a:p>
            <a:pPr marL="0" indent="450000" algn="just">
              <a:spcBef>
                <a:spcPts val="600"/>
              </a:spcBef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Выдача ЭЦП физических лиц (в том числе КИ) осталась в коммерческих удостоверяющих центрах, но при этом ужесточены требования по их аккредитации:</a:t>
            </a:r>
          </a:p>
          <a:p>
            <a:pPr marL="0" indent="450000" algn="just">
              <a:spcBef>
                <a:spcPts val="600"/>
              </a:spcBef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Наличие собственного капитала в сумме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1 млрд.рублей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(было 7 млн.руб.),</a:t>
            </a:r>
          </a:p>
          <a:p>
            <a:pPr marL="0" indent="450000" algn="just">
              <a:spcBef>
                <a:spcPts val="600"/>
              </a:spcBef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Размер страхования убытков в сумме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100 млн.рублей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(было 30 млн.руб.). </a:t>
            </a:r>
          </a:p>
          <a:p>
            <a:pPr marL="0" indent="450000" algn="just">
              <a:spcBef>
                <a:spcPts val="600"/>
              </a:spcBef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 рынке осталось несколько действующих УЦ (Контур,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КалугаАстрал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ТаксКом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и пр.). Поэтому цены на ЭЦП значительно выросли (с 1 марта 790 рублей –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ТехноКад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 и могут  расти далее. </a:t>
            </a:r>
          </a:p>
          <a:p>
            <a:pPr marL="0" indent="450000" algn="just">
              <a:spcBef>
                <a:spcPts val="0"/>
              </a:spcBef>
              <a:buNone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marL="0" indent="450000" algn="just">
              <a:spcBef>
                <a:spcPts val="0"/>
              </a:spcBef>
              <a:buNone/>
            </a:pPr>
            <a:endParaRPr lang="ru-RU" sz="1900" dirty="0">
              <a:latin typeface="Times New Roman" pitchFamily="18" charset="0"/>
              <a:cs typeface="Times New Roman" pitchFamily="18" charset="0"/>
            </a:endParaRPr>
          </a:p>
          <a:p>
            <a:pPr marL="0" indent="450000" algn="just">
              <a:spcBef>
                <a:spcPts val="0"/>
              </a:spcBef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0" indent="457200" algn="just">
              <a:buNone/>
            </a:pPr>
            <a:endParaRPr lang="ru-RU" sz="13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Утверждаемый логотип">
            <a:extLst>
              <a:ext uri="{FF2B5EF4-FFF2-40B4-BE49-F238E27FC236}">
                <a16:creationId xmlns:a16="http://schemas.microsoft.com/office/drawing/2014/main" id="{7639D2DF-5667-4EBC-9B52-534F003F75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344472" y="260648"/>
            <a:ext cx="1419331" cy="108012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711624" y="0"/>
            <a:ext cx="63367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pPr algn="ctr"/>
            <a:r>
              <a:rPr lang="ru-RU" dirty="0">
                <a:solidFill>
                  <a:srgbClr val="FF0000"/>
                </a:solidFill>
              </a:rPr>
              <a:t> </a:t>
            </a:r>
            <a:endParaRPr lang="ru-RU" sz="19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User\Desktop\840px-Ecp_servis_kk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52184" y="1628800"/>
            <a:ext cx="2880320" cy="1728192"/>
          </a:xfrm>
          <a:prstGeom prst="rect">
            <a:avLst/>
          </a:prstGeom>
          <a:noFill/>
        </p:spPr>
      </p:pic>
      <p:pic>
        <p:nvPicPr>
          <p:cNvPr id="4099" name="Picture 3" descr="C:\Users\User\Desktop\3b0322kwyjb1m_1ebkbtm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24192" y="3933056"/>
            <a:ext cx="2885226" cy="1788840"/>
          </a:xfrm>
          <a:prstGeom prst="rect">
            <a:avLst/>
          </a:prstGeom>
          <a:noFill/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919536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7. Изменения в системе выдачи ЭЦП КИ</a:t>
            </a:r>
          </a:p>
        </p:txBody>
      </p:sp>
    </p:spTree>
    <p:extLst>
      <p:ext uri="{BB962C8B-B14F-4D97-AF65-F5344CB8AC3E}">
        <p14:creationId xmlns:p14="http://schemas.microsoft.com/office/powerpoint/2010/main" val="13285967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991544" y="188640"/>
            <a:ext cx="8219256" cy="648072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Обратите внимание!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23993" y="859504"/>
            <a:ext cx="4330067" cy="5809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6312024" y="5301208"/>
            <a:ext cx="4032448" cy="1224136"/>
          </a:xfrm>
          <a:prstGeom prst="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39416" y="1412776"/>
            <a:ext cx="496855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Применение ЭЦП, выданной до 1 июля 2021, года после 1 января 2022 года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не допускается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если удостоверяющий центр, выдавший её, не прошел аккредитацию по новым правилам (как, скажем,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ТехноКад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 indent="360000"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Просим учесть данную информацию и в случае необходимости осуществить замену ЭЦП !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Утверждаемый логотип">
            <a:extLst>
              <a:ext uri="{FF2B5EF4-FFF2-40B4-BE49-F238E27FC236}">
                <a16:creationId xmlns:a16="http://schemas.microsoft.com/office/drawing/2014/main" id="{C6E2C423-469A-4DC5-B850-BD94703FC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200456" y="260648"/>
            <a:ext cx="1779371" cy="115212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878888" cy="114300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8. Требование о проведении массовых проверок КИ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99456" y="1700808"/>
            <a:ext cx="4536504" cy="4464496"/>
          </a:xfrm>
        </p:spPr>
        <p:txBody>
          <a:bodyPr>
            <a:normAutofit fontScale="85000" lnSpcReduction="20000"/>
          </a:bodyPr>
          <a:lstStyle/>
          <a:p>
            <a:pPr marL="0" indent="36000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Как вы уже слышали, позиция ЦА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Росреестра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такова, что всем СРО необходимо усилить внеплановые  проверки деятельности КИ. </a:t>
            </a:r>
          </a:p>
          <a:p>
            <a:pPr marL="0" indent="36000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Даже высказывалось мнение, что «каждая приостановка должна превратиться в проверку». </a:t>
            </a:r>
          </a:p>
          <a:p>
            <a:pPr marL="0" indent="36000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Выдержит ли тогда система СРО? 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360000" algn="just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12024" y="1844824"/>
            <a:ext cx="4533900" cy="387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Утверждаемый логотип">
            <a:extLst>
              <a:ext uri="{FF2B5EF4-FFF2-40B4-BE49-F238E27FC236}">
                <a16:creationId xmlns:a16="http://schemas.microsoft.com/office/drawing/2014/main" id="{C6E2C423-469A-4DC5-B850-BD94703FC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200456" y="260648"/>
            <a:ext cx="1779371" cy="115212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9416" y="836712"/>
            <a:ext cx="9577064" cy="5904656"/>
          </a:xfrm>
        </p:spPr>
        <p:txBody>
          <a:bodyPr>
            <a:normAutofit/>
          </a:bodyPr>
          <a:lstStyle/>
          <a:p>
            <a:pPr indent="360000" algn="just">
              <a:buNone/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Ранее у нас в 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Республике Татарстан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были внеплановые проверки только по жалобам граждан и индивидуальным обращениям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Росреестра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на конкретное нарушение кадастрового инженера. </a:t>
            </a:r>
          </a:p>
          <a:p>
            <a:pPr indent="360000" algn="just">
              <a:buNone/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Теперь ежеквартально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Росреестром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в СРО будут направляться 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списки КИ для проведения внеплановых проверок по приостановкам ГКУ.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Некоторые регионы делали это и раньше. </a:t>
            </a:r>
          </a:p>
          <a:p>
            <a:pPr indent="360000" algn="just">
              <a:buNone/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На днях Управление </a:t>
            </a:r>
            <a:r>
              <a:rPr lang="ru-RU" sz="2600" dirty="0" err="1">
                <a:latin typeface="Times New Roman" pitchFamily="18" charset="0"/>
                <a:cs typeface="Times New Roman" pitchFamily="18" charset="0"/>
              </a:rPr>
              <a:t>Росреестра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по РТ направило нам на проверку </a:t>
            </a:r>
            <a:r>
              <a:rPr lang="ru-RU" sz="2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32 КИ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. Всего в РТ у нас 576 членов, так что проверяемые лица составляют всего 5.5% от общего числа членов. </a:t>
            </a:r>
          </a:p>
          <a:p>
            <a:pPr indent="360000" algn="just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360000" algn="just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360000" algn="just">
              <a:buNone/>
            </a:pP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Утверждаемый логотип">
            <a:extLst>
              <a:ext uri="{FF2B5EF4-FFF2-40B4-BE49-F238E27FC236}">
                <a16:creationId xmlns:a16="http://schemas.microsoft.com/office/drawing/2014/main" id="{C6E2C423-469A-4DC5-B850-BD94703FC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200456" y="260648"/>
            <a:ext cx="1779371" cy="115212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7368" y="1556792"/>
            <a:ext cx="3528392" cy="5040560"/>
          </a:xfrm>
        </p:spPr>
        <p:txBody>
          <a:bodyPr>
            <a:noAutofit/>
          </a:bodyPr>
          <a:lstStyle/>
          <a:p>
            <a:pPr marL="0" indent="360000" algn="just">
              <a:spcBef>
                <a:spcPts val="0"/>
              </a:spcBef>
              <a:buNone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По данным эпизодам приостановок СРО обязано проводить внеплановые проверки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Этот вопрос регулируется письмом зам. руководителя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Росреестра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Спиренкова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В.А. №. №19-12595-ВС/18 от 14.12.2018 г.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 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marL="0" indent="360000" algn="just">
              <a:spcBef>
                <a:spcPts val="0"/>
              </a:spcBef>
              <a:buNone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Напомню Вам, как работают Контрольная и Дисциплинарная комиссия СРО. </a:t>
            </a:r>
          </a:p>
        </p:txBody>
      </p:sp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9776" y="1484784"/>
            <a:ext cx="3579875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96200" y="1484784"/>
            <a:ext cx="3621342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Утверждаемый логотип">
            <a:extLst>
              <a:ext uri="{FF2B5EF4-FFF2-40B4-BE49-F238E27FC236}">
                <a16:creationId xmlns:a16="http://schemas.microsoft.com/office/drawing/2014/main" id="{C6E2C423-469A-4DC5-B850-BD94703FC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200456" y="260648"/>
            <a:ext cx="1779371" cy="115212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209984"/>
            <a:ext cx="8229600" cy="1143000"/>
          </a:xfrm>
        </p:spPr>
        <p:txBody>
          <a:bodyPr/>
          <a:lstStyle/>
          <a:p>
            <a:r>
              <a:rPr lang="ru-RU" dirty="0"/>
              <a:t>      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572" y="116632"/>
            <a:ext cx="10873596" cy="6658806"/>
          </a:xfrm>
        </p:spPr>
        <p:txBody>
          <a:bodyPr>
            <a:normAutofit/>
          </a:bodyPr>
          <a:lstStyle/>
          <a:p>
            <a:pPr marL="1163638" indent="0" algn="ctr" defTabSz="808038">
              <a:buNone/>
              <a:tabLst>
                <a:tab pos="1081088" algn="l"/>
                <a:tab pos="1163638" algn="l"/>
                <a:tab pos="1431925" algn="l"/>
                <a:tab pos="2871788" algn="l"/>
              </a:tabLst>
            </a:pPr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  </a:t>
            </a:r>
            <a:r>
              <a:rPr lang="ru-RU" sz="2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Рассмотрение жалоб Дисциплинарной комиссией</a:t>
            </a:r>
          </a:p>
          <a:p>
            <a:pPr marL="0" indent="0" algn="ctr" defTabSz="808038">
              <a:buNone/>
              <a:tabLst>
                <a:tab pos="2871788" algn="l"/>
              </a:tabLst>
            </a:pPr>
            <a:endParaRPr lang="ru-RU" sz="2600" dirty="0">
              <a:solidFill>
                <a:srgbClr val="FF0000"/>
              </a:solidFill>
            </a:endParaRPr>
          </a:p>
          <a:p>
            <a:pPr marL="1431925" indent="0" defTabSz="808038">
              <a:buNone/>
              <a:tabLst>
                <a:tab pos="2871788" algn="l"/>
              </a:tabLst>
            </a:pPr>
            <a:endParaRPr lang="ru-RU" sz="1400" dirty="0">
              <a:solidFill>
                <a:srgbClr val="FF0000"/>
              </a:solidFill>
            </a:endParaRPr>
          </a:p>
          <a:p>
            <a:pPr marL="1431925" indent="0" defTabSz="808038">
              <a:buNone/>
              <a:tabLst>
                <a:tab pos="2871788" algn="l"/>
              </a:tabLst>
            </a:pPr>
            <a:endParaRPr lang="ru-RU" sz="1400" dirty="0">
              <a:solidFill>
                <a:srgbClr val="FF0000"/>
              </a:solidFill>
            </a:endParaRPr>
          </a:p>
        </p:txBody>
      </p:sp>
      <p:sp>
        <p:nvSpPr>
          <p:cNvPr id="111" name="Прямоугольник: скругленные углы 110"/>
          <p:cNvSpPr/>
          <p:nvPr/>
        </p:nvSpPr>
        <p:spPr>
          <a:xfrm>
            <a:off x="1919536" y="2492896"/>
            <a:ext cx="2664296" cy="367240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Дисциплинарная комиссия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принимает одно из следующих решений:</a:t>
            </a:r>
          </a:p>
          <a:p>
            <a:pPr algn="ctr"/>
            <a:endParaRPr lang="ru-RU" sz="1400" b="1" dirty="0">
              <a:solidFill>
                <a:schemeClr val="tx1"/>
              </a:solidFill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о </a:t>
            </a:r>
            <a:r>
              <a:rPr lang="ru-RU" sz="1400" b="1" dirty="0">
                <a:solidFill>
                  <a:schemeClr val="tx1"/>
                </a:solidFill>
              </a:rPr>
              <a:t>принятии</a:t>
            </a:r>
            <a:r>
              <a:rPr lang="ru-RU" sz="1400" dirty="0">
                <a:solidFill>
                  <a:schemeClr val="tx1"/>
                </a:solidFill>
              </a:rPr>
              <a:t> жалобы для рассмотрения ее доводов по существу и проведении внеплановой проверки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об </a:t>
            </a:r>
            <a:r>
              <a:rPr lang="ru-RU" sz="1400" b="1" dirty="0">
                <a:solidFill>
                  <a:schemeClr val="tx1"/>
                </a:solidFill>
              </a:rPr>
              <a:t>отказе</a:t>
            </a:r>
            <a:r>
              <a:rPr lang="ru-RU" sz="1400" dirty="0">
                <a:solidFill>
                  <a:schemeClr val="tx1"/>
                </a:solidFill>
              </a:rPr>
              <a:t> в рассмотрении жалобы по существу;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об </a:t>
            </a:r>
            <a:r>
              <a:rPr lang="ru-RU" sz="1400" b="1" dirty="0">
                <a:solidFill>
                  <a:schemeClr val="tx1"/>
                </a:solidFill>
              </a:rPr>
              <a:t>открытии</a:t>
            </a:r>
            <a:r>
              <a:rPr lang="ru-RU" sz="1400" dirty="0">
                <a:solidFill>
                  <a:schemeClr val="tx1"/>
                </a:solidFill>
              </a:rPr>
              <a:t> дела о применении МДВ;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об </a:t>
            </a:r>
            <a:r>
              <a:rPr lang="ru-RU" sz="1400" b="1" dirty="0">
                <a:solidFill>
                  <a:schemeClr val="tx1"/>
                </a:solidFill>
              </a:rPr>
              <a:t>оставлении</a:t>
            </a:r>
            <a:r>
              <a:rPr lang="ru-RU" sz="1400" dirty="0">
                <a:solidFill>
                  <a:schemeClr val="tx1"/>
                </a:solidFill>
              </a:rPr>
              <a:t> жалобы  без рассмотрения.</a:t>
            </a:r>
          </a:p>
        </p:txBody>
      </p:sp>
      <p:cxnSp>
        <p:nvCxnSpPr>
          <p:cNvPr id="11" name="Прямая со стрелкой 10"/>
          <p:cNvCxnSpPr>
            <a:cxnSpLocks/>
          </p:cNvCxnSpPr>
          <p:nvPr/>
        </p:nvCxnSpPr>
        <p:spPr>
          <a:xfrm>
            <a:off x="3215680" y="1484784"/>
            <a:ext cx="0" cy="10801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Овал 3"/>
          <p:cNvSpPr/>
          <p:nvPr/>
        </p:nvSpPr>
        <p:spPr>
          <a:xfrm>
            <a:off x="2279576" y="764704"/>
            <a:ext cx="1944216" cy="93610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Жалоба,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обращение</a:t>
            </a:r>
          </a:p>
        </p:txBody>
      </p:sp>
      <p:sp>
        <p:nvSpPr>
          <p:cNvPr id="25" name="Объект 2">
            <a:extLst>
              <a:ext uri="{FF2B5EF4-FFF2-40B4-BE49-F238E27FC236}">
                <a16:creationId xmlns:a16="http://schemas.microsoft.com/office/drawing/2014/main" id="{CB3A3548-2FF8-4347-AF04-A7DE317C8228}"/>
              </a:ext>
            </a:extLst>
          </p:cNvPr>
          <p:cNvSpPr txBox="1">
            <a:spLocks/>
          </p:cNvSpPr>
          <p:nvPr/>
        </p:nvSpPr>
        <p:spPr>
          <a:xfrm>
            <a:off x="4955076" y="759966"/>
            <a:ext cx="5335853" cy="5909394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Принятие жалобы для рассмотрения по существу и проведения внеплановой проверки</a:t>
            </a:r>
          </a:p>
          <a:p>
            <a:pPr algn="just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Предмет жалобы входит в компетенцию СРО и соответствует всем требованиям оформления</a:t>
            </a:r>
          </a:p>
          <a:p>
            <a:pPr algn="just"/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Открытие дела о применении МДВ</a:t>
            </a:r>
          </a:p>
          <a:p>
            <a:pPr algn="just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Наличие в жалобе фактов, однозначно свидетельствующих о совершенных КИ нарушениях и не требующих проведения внеплановой проверки (Представление прокурора, неосуществление деятельности в течение 3-х лет и т.д.)</a:t>
            </a:r>
          </a:p>
          <a:p>
            <a:pPr marL="0" indent="0" algn="ctr">
              <a:buNone/>
            </a:pP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Отказ в рассмотрении жалобы по существу</a:t>
            </a:r>
          </a:p>
          <a:p>
            <a:pPr algn="just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Жалоба не соответствует требованиям оформления (не указаны данные КИ, не приложены подтверждающие документы)</a:t>
            </a:r>
          </a:p>
          <a:p>
            <a:pPr algn="just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Предметом жалобы является земельный спор</a:t>
            </a:r>
          </a:p>
          <a:p>
            <a:pPr algn="just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Предмет жалобы не входит в компетенцию СРО (не относится к кадастровой деятельности)</a:t>
            </a:r>
          </a:p>
          <a:p>
            <a:pPr algn="just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Предмет жалобы был ранее рассмотрен СРО и новые факты не приводятся</a:t>
            </a:r>
          </a:p>
          <a:p>
            <a:pPr algn="just"/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Оставление жалобы без рассмотрения</a:t>
            </a:r>
          </a:p>
          <a:p>
            <a:pPr algn="just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Текст жалобы не поддается прочтению</a:t>
            </a:r>
          </a:p>
          <a:p>
            <a:pPr algn="just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Не указана контактная информация для направления ответа</a:t>
            </a:r>
          </a:p>
          <a:p>
            <a:pPr marL="0" indent="0" algn="ctr">
              <a:buNone/>
            </a:pPr>
            <a:endParaRPr lang="ru-RU" sz="1800" dirty="0"/>
          </a:p>
          <a:p>
            <a:pPr marL="0" indent="0" algn="ctr">
              <a:buNone/>
            </a:pPr>
            <a:endParaRPr lang="ru-RU" sz="7200" b="1" dirty="0"/>
          </a:p>
        </p:txBody>
      </p:sp>
      <p:pic>
        <p:nvPicPr>
          <p:cNvPr id="10" name="Picture 2" descr="Утверждаемый логотип">
            <a:extLst>
              <a:ext uri="{FF2B5EF4-FFF2-40B4-BE49-F238E27FC236}">
                <a16:creationId xmlns:a16="http://schemas.microsoft.com/office/drawing/2014/main" id="{2C77A579-8C8B-4BDA-93FE-9D7EA2515B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488488" y="188640"/>
            <a:ext cx="1419331" cy="108012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91629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35560" y="476672"/>
            <a:ext cx="7992888" cy="6048672"/>
          </a:xfrm>
        </p:spPr>
        <p:txBody>
          <a:bodyPr>
            <a:normAutofit/>
          </a:bodyPr>
          <a:lstStyle/>
          <a:p>
            <a:pPr marL="0" indent="450000" algn="ctr">
              <a:spcBef>
                <a:spcPts val="0"/>
              </a:spcBef>
              <a:buNone/>
            </a:pP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Итоги рассмотрения Дисциплинарной комиссией  </a:t>
            </a:r>
          </a:p>
          <a:p>
            <a:pPr marL="0" indent="450000" algn="ctr">
              <a:spcBef>
                <a:spcPts val="0"/>
              </a:spcBef>
              <a:buNone/>
            </a:pPr>
            <a:r>
              <a:rPr lang="ru-RU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обращений (жалоб) за  2021 год</a:t>
            </a:r>
            <a:r>
              <a:rPr lang="ru-RU" sz="2200" dirty="0">
                <a:solidFill>
                  <a:srgbClr val="FF0000"/>
                </a:solidFill>
              </a:rPr>
              <a:t> </a:t>
            </a:r>
            <a:r>
              <a:rPr lang="ru-RU" sz="2800" dirty="0">
                <a:solidFill>
                  <a:srgbClr val="FF0000"/>
                </a:solidFill>
              </a:rPr>
              <a:t> </a:t>
            </a:r>
          </a:p>
          <a:p>
            <a:pPr marL="0" indent="450000" algn="ctr">
              <a:lnSpc>
                <a:spcPct val="120000"/>
              </a:lnSpc>
              <a:spcBef>
                <a:spcPts val="0"/>
              </a:spcBef>
              <a:buNone/>
            </a:pPr>
            <a:endParaRPr lang="ru-RU" sz="2800" dirty="0">
              <a:solidFill>
                <a:srgbClr val="C00000"/>
              </a:solidFill>
            </a:endParaRPr>
          </a:p>
          <a:p>
            <a:pPr marL="0" indent="450000" algn="ctr">
              <a:lnSpc>
                <a:spcPct val="120000"/>
              </a:lnSpc>
              <a:spcBef>
                <a:spcPts val="0"/>
              </a:spcBef>
              <a:buNone/>
            </a:pPr>
            <a:endParaRPr lang="ru-RU" sz="3000" dirty="0">
              <a:solidFill>
                <a:srgbClr val="C00000"/>
              </a:solidFill>
            </a:endParaRPr>
          </a:p>
          <a:p>
            <a:pPr marL="0" indent="450000" algn="just">
              <a:lnSpc>
                <a:spcPct val="120000"/>
              </a:lnSpc>
              <a:spcBef>
                <a:spcPts val="0"/>
              </a:spcBef>
              <a:buNone/>
            </a:pPr>
            <a:endParaRPr lang="ru-RU" sz="2400" dirty="0"/>
          </a:p>
          <a:p>
            <a:endParaRPr lang="ru-RU" dirty="0"/>
          </a:p>
        </p:txBody>
      </p:sp>
      <p:pic>
        <p:nvPicPr>
          <p:cNvPr id="4" name="Picture 2" descr="Утверждаемый логотип">
            <a:extLst>
              <a:ext uri="{FF2B5EF4-FFF2-40B4-BE49-F238E27FC236}">
                <a16:creationId xmlns:a16="http://schemas.microsoft.com/office/drawing/2014/main" id="{2C77A579-8C8B-4BDA-93FE-9D7EA2515B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488488" y="260648"/>
            <a:ext cx="1419331" cy="108012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639617" y="2060849"/>
          <a:ext cx="7128791" cy="2964999"/>
        </p:xfrm>
        <a:graphic>
          <a:graphicData uri="http://schemas.openxmlformats.org/drawingml/2006/table">
            <a:tbl>
              <a:tblPr/>
              <a:tblGrid>
                <a:gridCol w="1512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18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66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7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810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0811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Поступило всего жалоб, обращений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Из них (жалоб)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61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Жалоб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Отклонено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Принято к рассмотрению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06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Внеплановые проверки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220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204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98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122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72574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2089212" y="188640"/>
            <a:ext cx="82296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Гибкая и разумная система мер дисциплинарного воздействия</a:t>
            </a:r>
          </a:p>
          <a:p>
            <a:r>
              <a:rPr lang="ru-RU" sz="3200" dirty="0">
                <a:solidFill>
                  <a:srgbClr val="FF0000"/>
                </a:solidFill>
              </a:rPr>
              <a:t>  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37A9B0ED-3315-45C3-B770-3F0E2C03CA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8573746"/>
              </p:ext>
            </p:extLst>
          </p:nvPr>
        </p:nvGraphicFramePr>
        <p:xfrm>
          <a:off x="1991544" y="764704"/>
          <a:ext cx="8327268" cy="58326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00200">
                  <a:extLst>
                    <a:ext uri="{9D8B030D-6E8A-4147-A177-3AD203B41FA5}">
                      <a16:colId xmlns:a16="http://schemas.microsoft.com/office/drawing/2014/main" val="2676868524"/>
                    </a:ext>
                  </a:extLst>
                </a:gridCol>
                <a:gridCol w="3456384">
                  <a:extLst>
                    <a:ext uri="{9D8B030D-6E8A-4147-A177-3AD203B41FA5}">
                      <a16:colId xmlns:a16="http://schemas.microsoft.com/office/drawing/2014/main" val="2137216561"/>
                    </a:ext>
                  </a:extLst>
                </a:gridCol>
                <a:gridCol w="3070684">
                  <a:extLst>
                    <a:ext uri="{9D8B030D-6E8A-4147-A177-3AD203B41FA5}">
                      <a16:colId xmlns:a16="http://schemas.microsoft.com/office/drawing/2014/main" val="3621261713"/>
                    </a:ext>
                  </a:extLst>
                </a:gridCol>
              </a:tblGrid>
              <a:tr h="2456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Наименование МДВ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Способ погашения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Способ снятия (досрочно) 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0"/>
                            <a:lumOff val="100000"/>
                          </a:schemeClr>
                        </a:gs>
                        <a:gs pos="35000">
                          <a:schemeClr val="accent3">
                            <a:lumMod val="0"/>
                            <a:lumOff val="100000"/>
                          </a:schemeClr>
                        </a:gs>
                        <a:gs pos="100000">
                          <a:schemeClr val="accent3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645378856"/>
                  </a:ext>
                </a:extLst>
              </a:tr>
              <a:tr h="127401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dirty="0">
                          <a:solidFill>
                            <a:schemeClr val="tx1"/>
                          </a:solidFill>
                          <a:effectLst/>
                        </a:rPr>
                        <a:t>З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</a:rPr>
                        <a:t>амечание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Истечение 6 месяцев с момента применения меры, при отсутствии нарушений в течение этого срока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1. Решение суда об отмене МДВ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2. Решение Правления СРО об отмене МДВ при наличии новых обстоятельств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030399405"/>
                  </a:ext>
                </a:extLst>
              </a:tr>
              <a:tr h="160588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</a:rPr>
                        <a:t>Предупреждение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Проведение ближайшей плановой проверки, при условии отсутствия нарушений до момента ее проведения.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Срок проведения плановой проверки - не более 3 лет.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1. Решение суда об отмене МДВ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2. Решение Правления СРО об отмене МДВ при наличии новых обстоятельств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3. Проведение внеплановой проверки по инициативе самого КИ (при условии отсутствия нарушений)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42425444"/>
                  </a:ext>
                </a:extLst>
              </a:tr>
              <a:tr h="163885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</a:rPr>
                        <a:t>Предписание об устранении выявленных нарушений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Устранение нарушений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1. Решение суда об отмене МДВ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2. Решение Правления СРО об отмене МДВ при наличии новых обстоятельств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742333260"/>
                  </a:ext>
                </a:extLst>
              </a:tr>
              <a:tr h="106820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Рекомендация об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исключении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Истечение срока, в течение которого кадастровый инженер не вправе претендовать на членство в СРО 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Не подлежит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295077424"/>
                  </a:ext>
                </a:extLst>
              </a:tr>
            </a:tbl>
          </a:graphicData>
        </a:graphic>
      </p:graphicFrame>
      <p:pic>
        <p:nvPicPr>
          <p:cNvPr id="4" name="Picture 2" descr="Утверждаемый логотип">
            <a:extLst>
              <a:ext uri="{FF2B5EF4-FFF2-40B4-BE49-F238E27FC236}">
                <a16:creationId xmlns:a16="http://schemas.microsoft.com/office/drawing/2014/main" id="{2C77A579-8C8B-4BDA-93FE-9D7EA2515B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488488" y="188640"/>
            <a:ext cx="1419331" cy="108012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48256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67000" y="0"/>
            <a:ext cx="6939390" cy="65973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b="1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endParaRPr lang="ru-RU" sz="72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76B4F36F-3419-4A09-9E11-B11CCF160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5590" y="130553"/>
            <a:ext cx="8222210" cy="1800200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400" dirty="0">
                <a:solidFill>
                  <a:srgbClr val="FF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Итоги работы Контрольной и Дисциплинарной комиссий СРО АКИ «Поволжье» за 2021 год</a:t>
            </a:r>
            <a:br>
              <a:rPr lang="ru-RU" sz="2400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rgbClr val="FF0000"/>
                </a:solidFill>
                <a:latin typeface="Calibri (Основной текст)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700" dirty="0">
                <a:solidFill>
                  <a:srgbClr val="FF0000"/>
                </a:solidFill>
                <a:latin typeface="Calibri (Основной текст)"/>
              </a:rPr>
            </a:br>
            <a:endParaRPr lang="ru-RU" sz="2700" dirty="0">
              <a:latin typeface="Calibri (Основной текст)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9162713"/>
              </p:ext>
            </p:extLst>
          </p:nvPr>
        </p:nvGraphicFramePr>
        <p:xfrm>
          <a:off x="1991545" y="1340768"/>
          <a:ext cx="8136902" cy="4680520"/>
        </p:xfrm>
        <a:graphic>
          <a:graphicData uri="http://schemas.openxmlformats.org/drawingml/2006/table">
            <a:tbl>
              <a:tblPr/>
              <a:tblGrid>
                <a:gridCol w="11624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04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15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96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48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182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8055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864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1098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8055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8289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0264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29456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4504" marR="4504" marT="45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Проведено проверок</a:t>
                      </a:r>
                    </a:p>
                  </a:txBody>
                  <a:tcPr marL="4504" marR="4504" marT="45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Из них принято МДВ</a:t>
                      </a:r>
                    </a:p>
                  </a:txBody>
                  <a:tcPr marL="4504" marR="4504" marT="450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50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4504" marR="4504" marT="45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Без нарушений</a:t>
                      </a:r>
                    </a:p>
                  </a:txBody>
                  <a:tcPr marL="4504" marR="4504" marT="45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С нарушениями</a:t>
                      </a:r>
                    </a:p>
                  </a:txBody>
                  <a:tcPr marL="4504" marR="4504" marT="45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Замечание</a:t>
                      </a:r>
                    </a:p>
                  </a:txBody>
                  <a:tcPr marL="4504" marR="4504" marT="450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Предписание об устранении нарушения</a:t>
                      </a:r>
                    </a:p>
                  </a:txBody>
                  <a:tcPr marL="4504" marR="4504" marT="45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Предупреждение</a:t>
                      </a:r>
                    </a:p>
                  </a:txBody>
                  <a:tcPr marL="4504" marR="4504" marT="45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Исключение из СРО</a:t>
                      </a:r>
                    </a:p>
                  </a:txBody>
                  <a:tcPr marL="4504" marR="4504" marT="45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91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Проверок</a:t>
                      </a:r>
                    </a:p>
                  </a:txBody>
                  <a:tcPr marL="4504" marR="4504" marT="450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КИ</a:t>
                      </a:r>
                    </a:p>
                  </a:txBody>
                  <a:tcPr marL="4504" marR="4504" marT="45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Проверок</a:t>
                      </a:r>
                    </a:p>
                  </a:txBody>
                  <a:tcPr marL="4504" marR="4504" marT="45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КИ</a:t>
                      </a:r>
                    </a:p>
                  </a:txBody>
                  <a:tcPr marL="4504" marR="4504" marT="45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Проверок</a:t>
                      </a:r>
                    </a:p>
                  </a:txBody>
                  <a:tcPr marL="4504" marR="4504" marT="45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КИ</a:t>
                      </a:r>
                    </a:p>
                  </a:txBody>
                  <a:tcPr marL="4504" marR="4504" marT="45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Проверок</a:t>
                      </a:r>
                    </a:p>
                  </a:txBody>
                  <a:tcPr marL="4504" marR="4504" marT="45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КИ</a:t>
                      </a:r>
                    </a:p>
                  </a:txBody>
                  <a:tcPr marL="4504" marR="4504" marT="45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52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Внеплановые проверки</a:t>
                      </a:r>
                    </a:p>
                  </a:txBody>
                  <a:tcPr marL="4504" marR="4504" marT="45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189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89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55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02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Плановые проверки</a:t>
                      </a:r>
                    </a:p>
                  </a:txBody>
                  <a:tcPr marL="4504" marR="4504" marT="45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539</a:t>
                      </a:r>
                      <a:endParaRPr lang="ru-RU" sz="1800" b="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519</a:t>
                      </a:r>
                      <a:endParaRPr lang="ru-RU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361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проверок</a:t>
                      </a:r>
                    </a:p>
                  </a:txBody>
                  <a:tcPr marL="4504" marR="4504" marT="45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728</a:t>
                      </a:r>
                      <a:endParaRPr lang="ru-RU" sz="1800" b="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619</a:t>
                      </a:r>
                      <a:endParaRPr lang="ru-RU" sz="1800" b="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109</a:t>
                      </a:r>
                      <a:endParaRPr lang="ru-RU" sz="1800" b="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55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27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11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800" b="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800" b="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" name="Picture 2" descr="Утверждаемый логотип">
            <a:extLst>
              <a:ext uri="{FF2B5EF4-FFF2-40B4-BE49-F238E27FC236}">
                <a16:creationId xmlns:a16="http://schemas.microsoft.com/office/drawing/2014/main" id="{2C77A579-8C8B-4BDA-93FE-9D7EA2515B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560496" y="188640"/>
            <a:ext cx="1419331" cy="108012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86455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24000" y="0"/>
            <a:ext cx="9145016" cy="432048"/>
          </a:xfrm>
          <a:noFill/>
        </p:spPr>
        <p:txBody>
          <a:bodyPr>
            <a:normAutofit fontScale="32500" lnSpcReduction="20000"/>
          </a:bodyPr>
          <a:lstStyle/>
          <a:p>
            <a:pPr marL="0" indent="0" algn="ctr">
              <a:buNone/>
            </a:pPr>
            <a:endParaRPr lang="ru-RU" sz="2800" b="1" dirty="0">
              <a:solidFill>
                <a:srgbClr val="FF0000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55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Сравнительный анализ результатов внеплановых проверок КИ за 2017-21 годы </a:t>
            </a:r>
          </a:p>
          <a:p>
            <a:pPr marL="0" indent="0" algn="ctr">
              <a:buNone/>
            </a:pPr>
            <a:endParaRPr lang="ru-RU" sz="7200" dirty="0"/>
          </a:p>
          <a:p>
            <a:pPr marL="0" indent="0" algn="just">
              <a:buNone/>
            </a:pPr>
            <a:endParaRPr lang="ru-RU" sz="7200" dirty="0"/>
          </a:p>
        </p:txBody>
      </p:sp>
      <p:pic>
        <p:nvPicPr>
          <p:cNvPr id="4" name="Picture 2" descr="Утверждаемый логотип">
            <a:extLst>
              <a:ext uri="{FF2B5EF4-FFF2-40B4-BE49-F238E27FC236}">
                <a16:creationId xmlns:a16="http://schemas.microsoft.com/office/drawing/2014/main" id="{2C77A579-8C8B-4BDA-93FE-9D7EA2515B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488488" y="404664"/>
            <a:ext cx="1419331" cy="108012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7903241"/>
              </p:ext>
            </p:extLst>
          </p:nvPr>
        </p:nvGraphicFramePr>
        <p:xfrm>
          <a:off x="1919536" y="476672"/>
          <a:ext cx="8064896" cy="5858864"/>
        </p:xfrm>
        <a:graphic>
          <a:graphicData uri="http://schemas.openxmlformats.org/drawingml/2006/table">
            <a:tbl>
              <a:tblPr/>
              <a:tblGrid>
                <a:gridCol w="9361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46844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Поступило всего жалоб, обращений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Из них (жалоб)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Проведено проверок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Из них принято МДВ</a:t>
                      </a:r>
                    </a:p>
                  </a:txBody>
                  <a:tcPr marL="5489" marR="5489" marT="54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75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Отклонено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Принято к рассмотрению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Без нарушений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С нарушениями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Замечание</a:t>
                      </a:r>
                    </a:p>
                  </a:txBody>
                  <a:tcPr marL="5489" marR="5489" marT="54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Предписание об устранении нарушения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Предупреждение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Исключение из СРО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37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Жалоб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КИ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Проверок</a:t>
                      </a:r>
                    </a:p>
                  </a:txBody>
                  <a:tcPr marL="5489" marR="5489" marT="54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КИ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Проверок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КИ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Проверок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КИ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Проверок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КИ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84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Внеплановые проверки 2017г.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139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109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62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77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80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47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33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489" marR="5489" marT="54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56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Внеплановые проверки 2018г.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256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298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86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170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360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174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186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153</a:t>
                      </a:r>
                    </a:p>
                  </a:txBody>
                  <a:tcPr marL="5489" marR="5489" marT="54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123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>
                          <a:solidFill>
                            <a:schemeClr val="tx1"/>
                          </a:solidFill>
                          <a:latin typeface="Times New Roman"/>
                        </a:rPr>
                        <a:t>22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39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Внеплановые проверки 2019г.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231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205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121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110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185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108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77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56</a:t>
                      </a:r>
                    </a:p>
                  </a:txBody>
                  <a:tcPr marL="5489" marR="5489" marT="54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53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39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Внеплановые проверки 2020г.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176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189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88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88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158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81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77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69</a:t>
                      </a:r>
                    </a:p>
                  </a:txBody>
                  <a:tcPr marL="5489" marR="5489" marT="54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60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985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Внеплановые проверки 2021 г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. 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220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204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98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122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189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89</a:t>
                      </a:r>
                      <a:endParaRPr lang="ru-RU" sz="15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  <a:endParaRPr lang="ru-RU" sz="15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55</a:t>
                      </a:r>
                      <a:endParaRPr lang="ru-RU" sz="1500" b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ru-RU" sz="15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ru-RU" sz="1500" b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5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5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985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1022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1005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455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567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972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510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462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344</a:t>
                      </a:r>
                    </a:p>
                  </a:txBody>
                  <a:tcPr marL="5489" marR="5489" marT="548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296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63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54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5489" marR="5489" marT="548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63750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19536" y="1988841"/>
            <a:ext cx="8208912" cy="4597971"/>
          </a:xfrm>
        </p:spPr>
        <p:txBody>
          <a:bodyPr>
            <a:normAutofit/>
          </a:bodyPr>
          <a:lstStyle/>
          <a:p>
            <a:pPr marL="0" indent="361950" algn="just">
              <a:buNone/>
            </a:pP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Стоимость жизни растет, а цены на кадастровые работы стоят на месте, и кроме того сдерживаются тарифным регулированием в ряде регионов РФ.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-312712" y="476672"/>
            <a:ext cx="121693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9. Проблема тарифов </a:t>
            </a:r>
          </a:p>
          <a:p>
            <a:pPr algn="ctr">
              <a:buNone/>
            </a:pPr>
            <a:r>
              <a:rPr lang="ru-RU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на кадастровые работы</a:t>
            </a:r>
          </a:p>
        </p:txBody>
      </p:sp>
      <p:pic>
        <p:nvPicPr>
          <p:cNvPr id="5" name="Picture 2" descr="Утверждаемый логотип">
            <a:extLst>
              <a:ext uri="{FF2B5EF4-FFF2-40B4-BE49-F238E27FC236}">
                <a16:creationId xmlns:a16="http://schemas.microsoft.com/office/drawing/2014/main" id="{C6E2C423-469A-4DC5-B850-BD94703FC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416480" y="260648"/>
            <a:ext cx="1419331" cy="108012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ocuments\Презентации\deneg-net-no-vy-rabotayte-254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673" y="3717032"/>
            <a:ext cx="5544617" cy="23762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384774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778098"/>
          </a:xfrm>
        </p:spPr>
        <p:txBody>
          <a:bodyPr/>
          <a:lstStyle/>
          <a:p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Тарифное регулирование: ищем решение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55440" y="1268760"/>
            <a:ext cx="4536504" cy="5040560"/>
          </a:xfrm>
        </p:spPr>
        <p:txBody>
          <a:bodyPr>
            <a:normAutofit/>
          </a:bodyPr>
          <a:lstStyle/>
          <a:p>
            <a:pPr marL="0" indent="457200" algn="just">
              <a:spcBef>
                <a:spcPts val="0"/>
              </a:spcBef>
              <a:buNone/>
            </a:pPr>
            <a:r>
              <a:rPr lang="ru-RU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Национальной палатой КИ разрабатывается </a:t>
            </a:r>
            <a:r>
              <a:rPr lang="ru-RU" sz="2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методика определения стоимости кадастровых работ </a:t>
            </a:r>
            <a:r>
              <a:rPr lang="ru-RU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 учетом затрат рабочего времени КИ. Сроки прошли. Сейчас – другие вопросы…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Поэтому мы не можем уже ждать, будем в Татарстане сами писать </a:t>
            </a:r>
            <a:r>
              <a:rPr lang="ru-RU" sz="2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письмо в комитет РТ по тарифам</a:t>
            </a:r>
            <a:r>
              <a:rPr lang="ru-RU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Поднимем вопрос о корректировке цен хотя бы </a:t>
            </a:r>
            <a:r>
              <a:rPr lang="ru-RU" sz="2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 учетом инфляции </a:t>
            </a:r>
            <a:r>
              <a:rPr lang="ru-RU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(последний раз они утверждались в 2014 году).</a:t>
            </a:r>
          </a:p>
        </p:txBody>
      </p:sp>
      <p:pic>
        <p:nvPicPr>
          <p:cNvPr id="5" name="Picture 2" descr="Утверждаемый логотип">
            <a:extLst>
              <a:ext uri="{FF2B5EF4-FFF2-40B4-BE49-F238E27FC236}">
                <a16:creationId xmlns:a16="http://schemas.microsoft.com/office/drawing/2014/main" id="{629E1A54-90C7-4656-9892-8F85DF25FD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488488" y="332656"/>
            <a:ext cx="1227621" cy="93422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1" y="1124744"/>
            <a:ext cx="4337051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478925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9536" y="0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Что делать? 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(наши советы)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55440" y="1268760"/>
            <a:ext cx="4968552" cy="5400600"/>
          </a:xfrm>
        </p:spPr>
        <p:txBody>
          <a:bodyPr>
            <a:normAutofit fontScale="70000" lnSpcReduction="20000"/>
          </a:bodyPr>
          <a:lstStyle/>
          <a:p>
            <a:pPr marL="0" indent="36000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А)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Выход -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искать способы выживания!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Всем вам желаю – быть сегодня предельно осторожными, внимательными, действовать обдуманно,  не поддаваться на провокации, в том числе со стороны клиентов.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Выживает умнейший!  </a:t>
            </a:r>
          </a:p>
          <a:p>
            <a:pPr marL="0" indent="360000" algn="just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0" indent="36000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Б)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Сотрудничество и взаимодействие!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Все, с чем мы имеем дело - вопросы федерального центра. Это не наша борьба. А здесь в Татарстане мы все находимся в одной лодке. Регистраторы и КИ должны общаться, дружить, нормально взаимодействовать. У нас одна задача. И пока регистраторы вам пишут 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электронку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 звонят - это надо ценить и использовать во благо. </a:t>
            </a:r>
          </a:p>
          <a:p>
            <a:pPr indent="360000" algn="just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72064" y="1268760"/>
            <a:ext cx="3672408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6" name="Picture 2" descr="C:\Users\User\Desktop\рук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72064" y="4077072"/>
            <a:ext cx="3672408" cy="2434454"/>
          </a:xfrm>
          <a:prstGeom prst="rect">
            <a:avLst/>
          </a:prstGeom>
          <a:noFill/>
        </p:spPr>
      </p:pic>
      <p:pic>
        <p:nvPicPr>
          <p:cNvPr id="6" name="Picture 2" descr="Утверждаемый логотип">
            <a:extLst>
              <a:ext uri="{FF2B5EF4-FFF2-40B4-BE49-F238E27FC236}">
                <a16:creationId xmlns:a16="http://schemas.microsoft.com/office/drawing/2014/main" id="{C6E2C423-469A-4DC5-B850-BD94703FC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200456" y="260648"/>
            <a:ext cx="1779371" cy="115212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59496" y="1124744"/>
            <a:ext cx="8229600" cy="5073427"/>
          </a:xfrm>
        </p:spPr>
        <p:txBody>
          <a:bodyPr>
            <a:normAutofit fontScale="85000" lnSpcReduction="10000"/>
          </a:bodyPr>
          <a:lstStyle/>
          <a:p>
            <a:pPr marL="0" indent="342900" algn="just">
              <a:buNone/>
            </a:pP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В) Свести к минимуму ошибки в работе.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Делая однотипные ошибки, направляя повторно один тот же межевой план, используя госорган как тестовую площадку для проверки документов, идя на поводу у заказчика, мы </a:t>
            </a: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провоцируем ситуацию против себя, попадаем в группу риска.  </a:t>
            </a:r>
          </a:p>
          <a:p>
            <a:pPr marL="0" indent="34290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Если все же сделали ошибку и есть приостановка – можно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исправить ее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электронно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через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допринос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Конечно, сроки рассмотрения сейчас все время сокращаются, но давайте попробуем (ведь можем же исправлять в течение дня!). Если все же не успеваем, в крайнем случае можно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забрать заявление или самим его приостановить. </a:t>
            </a:r>
          </a:p>
        </p:txBody>
      </p:sp>
      <p:pic>
        <p:nvPicPr>
          <p:cNvPr id="4" name="Picture 2" descr="Утверждаемый логотип">
            <a:extLst>
              <a:ext uri="{FF2B5EF4-FFF2-40B4-BE49-F238E27FC236}">
                <a16:creationId xmlns:a16="http://schemas.microsoft.com/office/drawing/2014/main" id="{C6E2C423-469A-4DC5-B850-BD94703FC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200456" y="260648"/>
            <a:ext cx="1779371" cy="115212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81200" y="404665"/>
            <a:ext cx="8229600" cy="5721499"/>
          </a:xfrm>
        </p:spPr>
        <p:txBody>
          <a:bodyPr>
            <a:normAutofit/>
          </a:bodyPr>
          <a:lstStyle/>
          <a:p>
            <a:pPr indent="360000" algn="just">
              <a:buNone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А лучше всего - самим подавать межевой или технический план без доверенности!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360000" algn="just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Vadim_dom\Desktop\64748ujjs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1664" y="1700808"/>
            <a:ext cx="6048672" cy="4176464"/>
          </a:xfrm>
          <a:prstGeom prst="rect">
            <a:avLst/>
          </a:prstGeom>
          <a:noFill/>
        </p:spPr>
      </p:pic>
      <p:pic>
        <p:nvPicPr>
          <p:cNvPr id="4" name="Picture 2" descr="Утверждаемый логотип">
            <a:extLst>
              <a:ext uri="{FF2B5EF4-FFF2-40B4-BE49-F238E27FC236}">
                <a16:creationId xmlns:a16="http://schemas.microsoft.com/office/drawing/2014/main" id="{C6E2C423-469A-4DC5-B850-BD94703FC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200456" y="260648"/>
            <a:ext cx="1779371" cy="115212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351584" y="548681"/>
            <a:ext cx="7488832" cy="5832649"/>
          </a:xfrm>
        </p:spPr>
        <p:txBody>
          <a:bodyPr>
            <a:noAutofit/>
          </a:bodyPr>
          <a:lstStyle/>
          <a:p>
            <a:pPr marL="0" indent="457200" algn="just">
              <a:buNone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0" indent="0">
              <a:buNone/>
            </a:pPr>
            <a:endParaRPr lang="ru-RU" sz="2200" b="1" dirty="0"/>
          </a:p>
        </p:txBody>
      </p:sp>
      <p:pic>
        <p:nvPicPr>
          <p:cNvPr id="5" name="Picture 2" descr="Утверждаемый логотип">
            <a:extLst>
              <a:ext uri="{FF2B5EF4-FFF2-40B4-BE49-F238E27FC236}">
                <a16:creationId xmlns:a16="http://schemas.microsoft.com/office/drawing/2014/main" id="{629E1A54-90C7-4656-9892-8F85DF25FD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344472" y="260648"/>
            <a:ext cx="1638840" cy="124716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919536" y="1268761"/>
            <a:ext cx="82809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 30 апреля 2021 г., на основании части 2.1 статьи 36 Закона №221-ФЗ «О кадастровой деятельности», кадастровый инженер снова получил возможность без доверенности подавать документы на ГКУ.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495600" y="260648"/>
            <a:ext cx="6923112" cy="922114"/>
          </a:xfrm>
        </p:spPr>
        <p:txBody>
          <a:bodyPr>
            <a:normAutofit/>
          </a:bodyPr>
          <a:lstStyle/>
          <a:p>
            <a:r>
              <a:rPr lang="ru-RU" sz="3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Кадастровый инженер – заявитель!</a:t>
            </a:r>
          </a:p>
        </p:txBody>
      </p:sp>
      <p:pic>
        <p:nvPicPr>
          <p:cNvPr id="1025" name="Picture 1" descr="C:\Users\User\Documents\Презентации\2014243_univ_sqr_x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4152" y="2636912"/>
            <a:ext cx="3456384" cy="3744416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343472" y="2708920"/>
            <a:ext cx="568863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0000"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Данная форма является более удобной для КИ и их заказчиков. </a:t>
            </a:r>
          </a:p>
          <a:p>
            <a:pPr indent="360000"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Коллеги! Сейчас примерно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10% КИ Татарстана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пользуются этой возможностью. Это пока мало. Рекомендуем Вам максимально переходить на эту форму (в случае согласия заявителей)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775520" y="4725144"/>
            <a:ext cx="48245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698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55440" y="1556792"/>
            <a:ext cx="5112568" cy="4608512"/>
          </a:xfrm>
        </p:spPr>
        <p:txBody>
          <a:bodyPr>
            <a:normAutofit/>
          </a:bodyPr>
          <a:lstStyle/>
          <a:p>
            <a:pPr marL="0" indent="457200" algn="just"/>
            <a:endParaRPr lang="ru-RU" sz="5500" dirty="0">
              <a:latin typeface="Times New Roman" pitchFamily="18" charset="0"/>
              <a:cs typeface="Times New Roman" pitchFamily="18" charset="0"/>
            </a:endParaRPr>
          </a:p>
          <a:p>
            <a:pPr marL="0" indent="457200" algn="just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Наша СРО подготовила соответствующие методические рекомендации. Коротко о них. </a:t>
            </a:r>
          </a:p>
          <a:p>
            <a:pPr marL="0" indent="457200" algn="just">
              <a:buNone/>
            </a:pP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marL="0" indent="457200" algn="just">
              <a:buNone/>
            </a:pP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marL="0" indent="457200" algn="just">
              <a:buNone/>
            </a:pP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marL="0" indent="457200" algn="just">
              <a:buNone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В таблице ниже приведены случаи, когда КИ может быть заявителем:</a:t>
            </a:r>
            <a:endParaRPr lang="ru-RU" sz="22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783632" y="404665"/>
            <a:ext cx="66247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Методические рекомендации СРО</a:t>
            </a:r>
            <a:endParaRPr lang="ru-RU" sz="32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84033" y="1196752"/>
            <a:ext cx="3900661" cy="540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Утверждаемый логотип">
            <a:extLst>
              <a:ext uri="{FF2B5EF4-FFF2-40B4-BE49-F238E27FC236}">
                <a16:creationId xmlns:a16="http://schemas.microsoft.com/office/drawing/2014/main" id="{C6E2C423-469A-4DC5-B850-BD94703FC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200456" y="260648"/>
            <a:ext cx="1779371" cy="115212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351584" y="548681"/>
            <a:ext cx="7488832" cy="5832649"/>
          </a:xfrm>
        </p:spPr>
        <p:txBody>
          <a:bodyPr>
            <a:noAutofit/>
          </a:bodyPr>
          <a:lstStyle/>
          <a:p>
            <a:pPr marL="0" indent="457200" algn="just">
              <a:buNone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0" indent="0">
              <a:buNone/>
            </a:pPr>
            <a:endParaRPr lang="ru-RU" sz="2200" b="1" dirty="0"/>
          </a:p>
        </p:txBody>
      </p:sp>
      <p:pic>
        <p:nvPicPr>
          <p:cNvPr id="5" name="Picture 2" descr="Утверждаемый логотип">
            <a:extLst>
              <a:ext uri="{FF2B5EF4-FFF2-40B4-BE49-F238E27FC236}">
                <a16:creationId xmlns:a16="http://schemas.microsoft.com/office/drawing/2014/main" id="{629E1A54-90C7-4656-9892-8F85DF25FD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344472" y="0"/>
            <a:ext cx="1638840" cy="124716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559496" y="108000"/>
          <a:ext cx="8568953" cy="6633677"/>
        </p:xfrm>
        <a:graphic>
          <a:graphicData uri="http://schemas.openxmlformats.org/drawingml/2006/table">
            <a:tbl>
              <a:tblPr/>
              <a:tblGrid>
                <a:gridCol w="23119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48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21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kern="150" dirty="0">
                          <a:solidFill>
                            <a:srgbClr val="FF0000"/>
                          </a:solidFill>
                          <a:latin typeface="Times New Roman"/>
                          <a:ea typeface="SimSun"/>
                          <a:cs typeface="Arial"/>
                        </a:rPr>
                        <a:t>Вид кадастровых работ</a:t>
                      </a:r>
                      <a:endParaRPr lang="ru-RU" sz="1000" kern="150" dirty="0">
                        <a:solidFill>
                          <a:srgbClr val="FF0000"/>
                        </a:solidFill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29592" marR="295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kern="150" dirty="0">
                          <a:solidFill>
                            <a:srgbClr val="FF0000"/>
                          </a:solidFill>
                          <a:latin typeface="Times New Roman"/>
                          <a:ea typeface="SimSun"/>
                          <a:cs typeface="Arial"/>
                        </a:rPr>
                        <a:t>Заказчик кадастровых работ</a:t>
                      </a:r>
                      <a:endParaRPr lang="ru-RU" sz="1000" kern="150" dirty="0">
                        <a:solidFill>
                          <a:srgbClr val="FF0000"/>
                        </a:solidFill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29592" marR="295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kern="150" dirty="0">
                          <a:solidFill>
                            <a:srgbClr val="FF0000"/>
                          </a:solidFill>
                          <a:latin typeface="Times New Roman"/>
                          <a:ea typeface="SimSun"/>
                          <a:cs typeface="Arial"/>
                        </a:rPr>
                        <a:t>Документы, подтверждающие полномочия кадастрового инженера</a:t>
                      </a:r>
                      <a:endParaRPr lang="ru-RU" sz="1000" kern="150" dirty="0">
                        <a:solidFill>
                          <a:srgbClr val="FF0000"/>
                        </a:solidFill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29592" marR="295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559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kern="150" dirty="0">
                          <a:latin typeface="Times New Roman"/>
                          <a:ea typeface="SimSun"/>
                          <a:cs typeface="Arial"/>
                        </a:rPr>
                        <a:t>Часть 2.1 статьи 36 Федерального закона от 24.07.2007 №221-ФЗ «О кадастровой деятельности»</a:t>
                      </a:r>
                      <a:endParaRPr lang="ru-RU" sz="1000" kern="15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29592" marR="295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56986"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ru-RU" sz="1000" kern="100" baseline="0" dirty="0">
                          <a:latin typeface="Times New Roman"/>
                          <a:ea typeface="SimSun"/>
                          <a:cs typeface="Mangal"/>
                        </a:rPr>
                        <a:t>1. Образование земельного участка </a:t>
                      </a:r>
                      <a:r>
                        <a:rPr lang="ru-RU" sz="1000" b="1" i="1" kern="100" baseline="0" dirty="0">
                          <a:latin typeface="Times New Roman"/>
                          <a:ea typeface="SimSun"/>
                          <a:cs typeface="Mangal"/>
                        </a:rPr>
                        <a:t>(раздел, объединение, выдел, перераспределение)</a:t>
                      </a:r>
                      <a:endParaRPr lang="ru-RU" sz="1000" kern="100" baseline="0" dirty="0">
                        <a:latin typeface="Times New Roman"/>
                        <a:ea typeface="SimSun"/>
                        <a:cs typeface="Mangal"/>
                      </a:endParaRPr>
                    </a:p>
                    <a:p>
                      <a:pPr marL="4763" indent="0">
                        <a:spcAft>
                          <a:spcPts val="0"/>
                        </a:spcAft>
                      </a:pPr>
                      <a:r>
                        <a:rPr lang="ru-RU" sz="1000" kern="100" baseline="0" dirty="0">
                          <a:latin typeface="Times New Roman"/>
                          <a:ea typeface="SimSun"/>
                          <a:cs typeface="Mangal"/>
                        </a:rPr>
                        <a:t>2. Образование земельного участка </a:t>
                      </a:r>
                      <a:r>
                        <a:rPr lang="ru-RU" sz="1000" b="1" i="1" kern="100" baseline="0" dirty="0">
                          <a:latin typeface="Times New Roman"/>
                          <a:ea typeface="SimSun"/>
                          <a:cs typeface="Mangal"/>
                        </a:rPr>
                        <a:t>(раздел, объединение)</a:t>
                      </a:r>
                      <a:endParaRPr lang="ru-RU" sz="1000" kern="100" baseline="0" dirty="0"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29592" marR="2959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00" baseline="0" dirty="0">
                          <a:latin typeface="Times New Roman"/>
                          <a:ea typeface="SimSun"/>
                          <a:cs typeface="Arial"/>
                        </a:rPr>
                        <a:t>1. Собственник исходного земельного участка (раздел, объединение, выдел, перераспределение)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00" baseline="0" dirty="0">
                          <a:latin typeface="Times New Roman"/>
                          <a:ea typeface="SimSun"/>
                          <a:cs typeface="Arial"/>
                        </a:rPr>
                        <a:t> 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00" baseline="0" dirty="0">
                          <a:latin typeface="Times New Roman"/>
                          <a:ea typeface="SimSun"/>
                          <a:cs typeface="Arial"/>
                        </a:rPr>
                        <a:t> 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00" baseline="0" dirty="0">
                          <a:latin typeface="Times New Roman"/>
                          <a:ea typeface="SimSun"/>
                          <a:cs typeface="Arial"/>
                        </a:rPr>
                        <a:t>2. Лицо, которому исходный земельный участок, находящийся в государственной или муниципальной  собственности, предоставлен в пожизненное наследуемое владение или постоянное (бессрочное) пользование (раздел, объединение)</a:t>
                      </a:r>
                    </a:p>
                  </a:txBody>
                  <a:tcPr marL="29592" marR="295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r>
                        <a:rPr lang="ru-RU" sz="1000" b="1" i="1" u="sng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Кадастровый инженер является сотрудником юр.лица: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договор подряда на выполнение кадастровых работ, с содержанием условия обязанности кадастрового инженера представлять документы</a:t>
                      </a:r>
                    </a:p>
                    <a:p>
                      <a:r>
                        <a:rPr lang="ru-RU" sz="1000" b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справка с места работы;</a:t>
                      </a:r>
                    </a:p>
                    <a:p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</a:p>
                    <a:p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документы, свидетельствующие о приемке заказчиком результатов кадастровых работ и его согласии с содержанием подготовленных по результатам таких работ документов.</a:t>
                      </a:r>
                    </a:p>
                    <a:p>
                      <a:r>
                        <a:rPr lang="ru-RU" sz="1000" b="1" i="1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000" b="1" i="1" u="sng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Кадастровый инженер является индивидуальным предпринимателем (ИП):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договор подряда на выполнение кадастровых работ, с содержанием условия обязанности кадастрового инженера представлять документы;</a:t>
                      </a:r>
                    </a:p>
                    <a:p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</a:p>
                    <a:p>
                      <a:r>
                        <a:rPr lang="ru-RU" sz="10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-документы, свидетельствующие о приемке заказчиком результатов кадастровых работ и его согласии с содержанием подготовленных по результатам таких работ документов.</a:t>
                      </a:r>
                      <a:endParaRPr lang="ru-RU" sz="1000" kern="100" baseline="0" dirty="0"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29592" marR="295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46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kern="100" baseline="0" dirty="0">
                          <a:latin typeface="Times New Roman"/>
                          <a:ea typeface="SimSun"/>
                          <a:cs typeface="Arial"/>
                        </a:rPr>
                        <a:t>Уточнение границ земельного участка</a:t>
                      </a:r>
                    </a:p>
                  </a:txBody>
                  <a:tcPr marL="29592" marR="295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kern="100" baseline="0" dirty="0">
                          <a:latin typeface="Times New Roman"/>
                          <a:ea typeface="SimSun"/>
                          <a:cs typeface="Arial"/>
                        </a:rPr>
                        <a:t>1. Собственник земельного участка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kern="100" baseline="0" dirty="0">
                          <a:latin typeface="Times New Roman"/>
                          <a:ea typeface="SimSun"/>
                          <a:cs typeface="Arial"/>
                        </a:rPr>
                        <a:t>2. Лицо, которому земельный участок, находящийся в государственной или муниципальной собственности, предоставлен в пожизненное наследуемое владение, постоянное (бессрочное) пользование, в аренду или безвозмездное пользование на срок более пяти лет</a:t>
                      </a:r>
                    </a:p>
                  </a:txBody>
                  <a:tcPr marL="29592" marR="295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996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kern="100" baseline="0">
                          <a:latin typeface="Times New Roman"/>
                          <a:ea typeface="SimSun"/>
                          <a:cs typeface="Arial"/>
                        </a:rPr>
                        <a:t>Снятие с учета объекта капитального строительства (акт обследования)</a:t>
                      </a:r>
                    </a:p>
                  </a:txBody>
                  <a:tcPr marL="29592" marR="295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kern="100" baseline="0" dirty="0">
                          <a:latin typeface="Times New Roman"/>
                          <a:ea typeface="SimSun"/>
                          <a:cs typeface="Arial"/>
                        </a:rPr>
                        <a:t>1. Собственник здания, сооружения, объекта незавершенного строительства, единого недвижимого комплекса (ОКС)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kern="100" baseline="0" dirty="0">
                          <a:latin typeface="Times New Roman"/>
                          <a:ea typeface="SimSun"/>
                          <a:cs typeface="Arial"/>
                        </a:rPr>
                        <a:t>2. Принявший наследство наследник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kern="100" baseline="0" dirty="0">
                          <a:latin typeface="Times New Roman"/>
                          <a:ea typeface="SimSun"/>
                          <a:cs typeface="Arial"/>
                        </a:rPr>
                        <a:t>3. Собственник земельного участка, если собственник ОКС ликвидирован (в отношении юридического лица) или если его правоспособность прекращена в связи со смертью (в отношении физического лица)</a:t>
                      </a:r>
                    </a:p>
                  </a:txBody>
                  <a:tcPr marL="29592" marR="295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554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kern="100" baseline="0" dirty="0">
                          <a:solidFill>
                            <a:srgbClr val="FF0000"/>
                          </a:solidFill>
                          <a:latin typeface="Times New Roman"/>
                          <a:ea typeface="SimSun"/>
                          <a:cs typeface="Arial"/>
                        </a:rPr>
                        <a:t>Создание объекта недвижимости, для строительства которого не предусматривается выдача разрешения на строительство и (или) разрешения на ввод в эксплуатацию</a:t>
                      </a:r>
                    </a:p>
                  </a:txBody>
                  <a:tcPr marL="29592" marR="295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kern="100" baseline="0" dirty="0">
                          <a:latin typeface="Times New Roman"/>
                          <a:ea typeface="SimSun"/>
                          <a:cs typeface="Arial"/>
                        </a:rPr>
                        <a:t>1. Собственник земельного участка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kern="100" baseline="0" dirty="0">
                          <a:latin typeface="Times New Roman"/>
                          <a:ea typeface="SimSun"/>
                          <a:cs typeface="Arial"/>
                        </a:rPr>
                        <a:t>2. Лицо, которому земельный участок предоставлен для строительства на ином праве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kern="100" baseline="0" dirty="0">
                          <a:latin typeface="Times New Roman"/>
                          <a:ea typeface="SimSun"/>
                          <a:cs typeface="Arial"/>
                        </a:rPr>
                        <a:t>3. Лицо, которому предоставлено право на использование земель или земельного участка, находящегося в государственной или муниципальной собственности, без предоставления или установления сервитута</a:t>
                      </a:r>
                    </a:p>
                  </a:txBody>
                  <a:tcPr marL="29592" marR="295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2271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kern="100" baseline="0" dirty="0">
                          <a:latin typeface="Times New Roman"/>
                          <a:ea typeface="SimSun"/>
                          <a:cs typeface="Arial"/>
                        </a:rPr>
                        <a:t>Часть 4 статьи 16 Федерального закона от 29.12.2004 г. №189-ФЗ «О введении в действие Жилищного кодекса Российской Федерации»</a:t>
                      </a:r>
                      <a:endParaRPr lang="ru-RU" sz="1000" kern="100" baseline="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29592" marR="295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23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2705" algn="l"/>
                        </a:tabLst>
                      </a:pPr>
                      <a:r>
                        <a:rPr lang="ru-RU" sz="1000" kern="100" baseline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Образование земельного участка, на котором расположен многоквартирный дом</a:t>
                      </a:r>
                      <a:endParaRPr lang="ru-RU" sz="1000" kern="100" baseline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29592" marR="295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2705" algn="l"/>
                        </a:tabLst>
                      </a:pPr>
                      <a:r>
                        <a:rPr lang="ru-RU" sz="1000" kern="100" baseline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Орган государственной власти или орган местного самоуправления</a:t>
                      </a:r>
                      <a:endParaRPr lang="ru-RU" sz="1000" kern="100" baseline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29592" marR="295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kern="100" baseline="0" dirty="0">
                          <a:latin typeface="Times New Roman"/>
                          <a:ea typeface="SimSun"/>
                          <a:cs typeface="Arial"/>
                        </a:rPr>
                        <a:t>Получение доверенности или иного уполномочивающего документа от уполномоченного органа не требуется</a:t>
                      </a:r>
                    </a:p>
                  </a:txBody>
                  <a:tcPr marL="29592" marR="295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0776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kern="100" baseline="0" dirty="0">
                          <a:latin typeface="Times New Roman"/>
                          <a:ea typeface="SimSun"/>
                          <a:cs typeface="Arial"/>
                        </a:rPr>
                        <a:t>Часть 5 статьи 39.26 Земельного Кодекса РФ</a:t>
                      </a:r>
                      <a:endParaRPr lang="ru-RU" sz="1000" kern="100" baseline="0" dirty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29592" marR="295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538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2705" algn="l"/>
                        </a:tabLst>
                      </a:pPr>
                      <a:r>
                        <a:rPr lang="ru-RU" sz="1000" kern="100" baseline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Образование части земельного участка с целью установления сервитута в отношении земельного участка, находящегося в государственной или муниципальной собственности</a:t>
                      </a:r>
                      <a:endParaRPr lang="ru-RU" sz="1000" kern="100" baseline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29592" marR="295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2705" algn="l"/>
                        </a:tabLst>
                      </a:pPr>
                      <a:r>
                        <a:rPr lang="ru-RU" sz="1000" kern="100" baseline="0">
                          <a:solidFill>
                            <a:srgbClr val="000000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Лицо, которому направлено уведомление о возможности заключения соглашения об установлении сервитута или предложение о заключении соглашения об установлении сервитута в иных границах</a:t>
                      </a:r>
                      <a:endParaRPr lang="ru-RU" sz="1000" kern="100" baseline="0">
                        <a:latin typeface="Times New Roman"/>
                        <a:ea typeface="SimSun"/>
                        <a:cs typeface="Arial"/>
                      </a:endParaRPr>
                    </a:p>
                  </a:txBody>
                  <a:tcPr marL="29592" marR="295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kern="100" baseline="0" dirty="0">
                          <a:latin typeface="Times New Roman"/>
                          <a:ea typeface="SimSun"/>
                          <a:cs typeface="Arial"/>
                        </a:rPr>
                        <a:t>Договор подряда на выполнение кадастровых работ, включающий полномочия кадастрового инженера на подачу документов</a:t>
                      </a:r>
                    </a:p>
                  </a:txBody>
                  <a:tcPr marL="29592" marR="2959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86989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99456" y="1124744"/>
            <a:ext cx="4258816" cy="4525963"/>
          </a:xfrm>
        </p:spPr>
        <p:txBody>
          <a:bodyPr/>
          <a:lstStyle/>
          <a:p>
            <a:pPr algn="just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15480" y="836713"/>
            <a:ext cx="460851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0000"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Самостоятельная подача КИ заявления об учете 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изменений характеристик объектов недвижимости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сейчас, к сожалению, законом 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предусмотрена. </a:t>
            </a:r>
          </a:p>
          <a:p>
            <a:pPr indent="360000"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При этом, с некоторых пор мы надеемся, что будут внесены поправки в часть 2.1 статьи 36 Закона №221-ФЗ и это станет возможно. Это наша позиция в РТ.</a:t>
            </a:r>
          </a:p>
        </p:txBody>
      </p:sp>
      <p:pic>
        <p:nvPicPr>
          <p:cNvPr id="7172" name="Picture 4" descr="C:\Users\User\Desktop\окс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56040" y="836712"/>
            <a:ext cx="3456384" cy="2304256"/>
          </a:xfrm>
          <a:prstGeom prst="rect">
            <a:avLst/>
          </a:prstGeom>
          <a:noFill/>
        </p:spPr>
      </p:pic>
      <p:pic>
        <p:nvPicPr>
          <p:cNvPr id="7173" name="Picture 5" descr="C:\Users\User\Desktop\iy7i6oyjs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28048" y="3645025"/>
            <a:ext cx="3456384" cy="2180847"/>
          </a:xfrm>
          <a:prstGeom prst="rect">
            <a:avLst/>
          </a:prstGeom>
          <a:noFill/>
        </p:spPr>
      </p:pic>
      <p:pic>
        <p:nvPicPr>
          <p:cNvPr id="6" name="Picture 2" descr="Утверждаемый логотип">
            <a:extLst>
              <a:ext uri="{FF2B5EF4-FFF2-40B4-BE49-F238E27FC236}">
                <a16:creationId xmlns:a16="http://schemas.microsoft.com/office/drawing/2014/main" id="{C6E2C423-469A-4DC5-B850-BD94703FC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200456" y="260648"/>
            <a:ext cx="1779371" cy="115212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351584" y="548681"/>
            <a:ext cx="7488832" cy="5832649"/>
          </a:xfrm>
        </p:spPr>
        <p:txBody>
          <a:bodyPr>
            <a:noAutofit/>
          </a:bodyPr>
          <a:lstStyle/>
          <a:p>
            <a:pPr marL="0" indent="457200" algn="just"/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0" indent="0">
              <a:buNone/>
            </a:pPr>
            <a:endParaRPr lang="ru-RU" sz="2200" b="1" dirty="0"/>
          </a:p>
        </p:txBody>
      </p:sp>
      <p:pic>
        <p:nvPicPr>
          <p:cNvPr id="5" name="Picture 2" descr="Утверждаемый логотип">
            <a:extLst>
              <a:ext uri="{FF2B5EF4-FFF2-40B4-BE49-F238E27FC236}">
                <a16:creationId xmlns:a16="http://schemas.microsoft.com/office/drawing/2014/main" id="{629E1A54-90C7-4656-9892-8F85DF25FD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344472" y="260648"/>
            <a:ext cx="1638840" cy="124716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343472" y="1196752"/>
            <a:ext cx="9289032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Договор подряда на выполнение кадастровых работ</a:t>
            </a:r>
          </a:p>
          <a:p>
            <a:pPr indent="450000"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Согласно части 2.1 статьи 36 Закона №221-ФЗ с целью представления кадастровым инженером документов без доверенности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Росреестр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договор подряда на выполнение кадастровых работ включается специальное условие.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По нашему мнению, в Договор возможно включить следующую фразу: </a:t>
            </a:r>
          </a:p>
          <a:p>
            <a:pPr indent="450000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indent="450000" algn="just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В соответствии с частью 2.1 статьи 36 Федерального закона от 24.07.2007 №221-ФЗ «О кадастровой деятельности», кадастровый инженер представляет без доверенности документы, подготовленные в результате кадастровых работ, в орган регистрации прав». </a:t>
            </a:r>
            <a:endParaRPr lang="en-US" sz="2000" b="1" i="1" dirty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Рекомендуем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данное условие указывать в разделе «Права и обязанности»  или «Порядок сдачи и приемки кадастровых работ» Договора, а также выделять данный текст с применением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полужирного начертания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и более крупного размера шрифта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 целью обращения внимания регистратора прав. 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919536" y="188640"/>
            <a:ext cx="8064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kern="150" dirty="0">
                <a:latin typeface="Times New Roman"/>
                <a:ea typeface="SimSun"/>
                <a:cs typeface="Arial"/>
              </a:rPr>
              <a:t>При самостоятельном обращении КИ подает в орган ГКУ три дополнительных документа</a:t>
            </a:r>
            <a:r>
              <a:rPr lang="en-US" sz="2400" b="1" kern="150" dirty="0">
                <a:latin typeface="Times New Roman"/>
                <a:ea typeface="SimSun"/>
                <a:cs typeface="Arial"/>
              </a:rPr>
              <a:t>: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6586989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Утверждаемый логотип">
            <a:extLst>
              <a:ext uri="{FF2B5EF4-FFF2-40B4-BE49-F238E27FC236}">
                <a16:creationId xmlns:a16="http://schemas.microsoft.com/office/drawing/2014/main" id="{629E1A54-90C7-4656-9892-8F85DF25FD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200456" y="0"/>
            <a:ext cx="1638840" cy="124716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199456" y="1340768"/>
            <a:ext cx="82809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Справка с места работы.</a:t>
            </a:r>
          </a:p>
          <a:p>
            <a:pPr indent="450000"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99456" y="2492896"/>
            <a:ext cx="446449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Справка с места работы подтверждает, что кадастровый инженер, выполняющий кадастровые работы,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является работником данного юридического лица. </a:t>
            </a:r>
          </a:p>
          <a:p>
            <a:pPr indent="450000"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случае ИП данная справка не предоставляется.</a:t>
            </a:r>
          </a:p>
          <a:p>
            <a:pPr indent="450000"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 l="36812" t="20734" r="35626" b="21867"/>
          <a:stretch>
            <a:fillRect/>
          </a:stretch>
        </p:blipFill>
        <p:spPr bwMode="auto">
          <a:xfrm>
            <a:off x="6312025" y="1628800"/>
            <a:ext cx="3872625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586989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351584" y="548681"/>
            <a:ext cx="7488832" cy="5832649"/>
          </a:xfrm>
        </p:spPr>
        <p:txBody>
          <a:bodyPr>
            <a:noAutofit/>
          </a:bodyPr>
          <a:lstStyle/>
          <a:p>
            <a:pPr marL="0" indent="457200" algn="just">
              <a:buNone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457200" indent="-457200" algn="just">
              <a:buAutoNum type="arabicPeriod"/>
            </a:pPr>
            <a:endParaRPr lang="ru-RU" sz="2800" dirty="0"/>
          </a:p>
          <a:p>
            <a:pPr marL="0" indent="0">
              <a:buNone/>
            </a:pPr>
            <a:endParaRPr lang="ru-RU" sz="2200" b="1" dirty="0"/>
          </a:p>
        </p:txBody>
      </p:sp>
      <p:pic>
        <p:nvPicPr>
          <p:cNvPr id="5" name="Picture 2" descr="Утверждаемый логотип">
            <a:extLst>
              <a:ext uri="{FF2B5EF4-FFF2-40B4-BE49-F238E27FC236}">
                <a16:creationId xmlns:a16="http://schemas.microsoft.com/office/drawing/2014/main" id="{629E1A54-90C7-4656-9892-8F85DF25FD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128448" y="188640"/>
            <a:ext cx="1638840" cy="124716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911424" y="692696"/>
            <a:ext cx="8856984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Документ, свидетельствующий о приемке заказчиком результатов кадастровых работ (Акт о приемке выполненных работ). </a:t>
            </a:r>
          </a:p>
          <a:p>
            <a:pPr indent="450000"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Следует предусмотреть в этом документе условие, что:</a:t>
            </a:r>
          </a:p>
          <a:p>
            <a:pPr indent="450000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indent="450000" algn="just"/>
            <a:r>
              <a:rPr lang="ru-RU" i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Подрядчик передает, а Заказчик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принимает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результаты вышеуказанных работ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Указанные работы выполнены полностью и в срок. Заказчик претензий по объему, качеству результата работ и срокам выполнения работ не имеет, и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согласовывает подготовленные документы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indent="450000" algn="just"/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indent="450000" algn="just"/>
            <a:r>
              <a:rPr lang="ru-RU" sz="2000" u="sng" dirty="0">
                <a:latin typeface="Times New Roman" pitchFamily="18" charset="0"/>
                <a:cs typeface="Times New Roman" pitchFamily="18" charset="0"/>
              </a:rPr>
              <a:t>Необходимо учесть, что при наличии возражений в Акте (например, претензий по объему, качеству, срокам кадастровых работ), кадастровый инженер утрачивает полномочия по представлению документов в орган регистрации прав.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6989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Утверждаемый логотип">
            <a:extLst>
              <a:ext uri="{FF2B5EF4-FFF2-40B4-BE49-F238E27FC236}">
                <a16:creationId xmlns:a16="http://schemas.microsoft.com/office/drawing/2014/main" id="{629E1A54-90C7-4656-9892-8F85DF25FD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200456" y="188640"/>
            <a:ext cx="1638840" cy="124716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631504" y="476672"/>
            <a:ext cx="7200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ctr"/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Способ представления документов, подтверждающих полномочия кадастрового инженера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11424" y="2132856"/>
            <a:ext cx="5256584" cy="4170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Согласно позиции, изложенной в письме заместителя руководителя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Росреестра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Бутовецкого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А.И. №13/1-5668-АБ/21 от 26.07.2021 г., документы, подтверждающие полномочия КИ, необходимо представлять в орган ГКУ наряду с заявлением и межевым (техническим) планом. Вшивать их в межевой (технический) план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не требуется!</a:t>
            </a:r>
          </a:p>
          <a:p>
            <a:pPr indent="450000" algn="just"/>
            <a:endParaRPr lang="ru-RU" sz="25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0739" y="1446428"/>
            <a:ext cx="3644651" cy="5078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586989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ЭЦП заказчика работ в РТ не требуется!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71464" y="1340768"/>
            <a:ext cx="9217024" cy="4853136"/>
          </a:xfrm>
        </p:spPr>
        <p:txBody>
          <a:bodyPr>
            <a:normAutofit fontScale="85000" lnSpcReduction="20000"/>
          </a:bodyPr>
          <a:lstStyle/>
          <a:p>
            <a:pPr indent="36000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 Татарстане при направлении кадастровыми инженерами документов на ГКУ без доверенности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в электронном виде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заверение электронного вида договора подряда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ЭЦП заказчика не требуется.</a:t>
            </a:r>
          </a:p>
          <a:p>
            <a:pPr indent="360000" algn="just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36000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Поэтому, при необходимости представления интересов заказчика кадастровых работ, КИ могут как лично обращаться в МФЦ, так и подавать документы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электронно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(через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ТехноКад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 т.д.).</a:t>
            </a:r>
          </a:p>
          <a:p>
            <a:pPr indent="360000" algn="just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indent="36000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Эта позиция действует до момента более четкого решения указанного вопроса в нормативно-правовой базе.</a:t>
            </a:r>
          </a:p>
        </p:txBody>
      </p:sp>
      <p:pic>
        <p:nvPicPr>
          <p:cNvPr id="4" name="Picture 2" descr="Утверждаемый логотип">
            <a:extLst>
              <a:ext uri="{FF2B5EF4-FFF2-40B4-BE49-F238E27FC236}">
                <a16:creationId xmlns:a16="http://schemas.microsoft.com/office/drawing/2014/main" id="{C6E2C423-469A-4DC5-B850-BD94703FC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200456" y="260648"/>
            <a:ext cx="1779371" cy="115212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Г) Дополнительные рекомендации</a:t>
            </a: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68008" y="1484785"/>
            <a:ext cx="3744416" cy="5093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911424" y="1772816"/>
            <a:ext cx="489654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0000"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Наша СРО подготовила методические рекомендации о порядке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уточнения местоположения границ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земельных участков, в том числе, при исправлении реестровых ошибок.</a:t>
            </a:r>
          </a:p>
          <a:p>
            <a:pPr indent="360000"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Предлагаем Вам, чтобы минимизировать риск нарушений при проверках, активно использовать данный документ в Вашей работе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5" name="Picture 2" descr="Утверждаемый логотип">
            <a:extLst>
              <a:ext uri="{FF2B5EF4-FFF2-40B4-BE49-F238E27FC236}">
                <a16:creationId xmlns:a16="http://schemas.microsoft.com/office/drawing/2014/main" id="{C6E2C423-469A-4DC5-B850-BD94703FC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200456" y="260648"/>
            <a:ext cx="1779371" cy="115212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352" y="274638"/>
            <a:ext cx="11319048" cy="1143000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Важно напомнить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случае судебной процедуры…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indent="360000" algn="just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При направлении результатов ваших работ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в суд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(нет корректного  обоснования уточняемых границ,  отсутствует согласование границ со смежниками, при необходимости узаконить перепланировку или самовольно построенное здание, в любом другом случае нехватки документов для ГКУ)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indent="360000"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рекомендуем готовить документы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в бумажном виде,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indent="360000"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 разделе «Заключение кадастрового инженера» указывать, что КИ подготовил МП-ТП для получения решения о приостановлении ГКУ и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дальнейшего обращения в суд.</a:t>
            </a:r>
          </a:p>
          <a:p>
            <a:pPr indent="360000" algn="just">
              <a:buNone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Иначе ДК не сможет вас защитить, т.к. ваш документ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подготовлен с нарушениями!</a:t>
            </a:r>
          </a:p>
          <a:p>
            <a:endParaRPr lang="ru-RU" dirty="0"/>
          </a:p>
        </p:txBody>
      </p:sp>
      <p:pic>
        <p:nvPicPr>
          <p:cNvPr id="4" name="Picture 2" descr="Утверждаемый логотип">
            <a:extLst>
              <a:ext uri="{FF2B5EF4-FFF2-40B4-BE49-F238E27FC236}">
                <a16:creationId xmlns:a16="http://schemas.microsoft.com/office/drawing/2014/main" id="{C6E2C423-469A-4DC5-B850-BD94703FC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200456" y="260648"/>
            <a:ext cx="1779371" cy="115212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63476" y="277261"/>
            <a:ext cx="8229600" cy="1143000"/>
          </a:xfrm>
        </p:spPr>
        <p:txBody>
          <a:bodyPr>
            <a:normAutofit/>
          </a:bodyPr>
          <a:lstStyle/>
          <a:p>
            <a:r>
              <a:rPr lang="ru-RU" sz="26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Новости СРО АКИ «Поволжье» </a:t>
            </a:r>
            <a:br>
              <a:rPr lang="ru-RU" sz="2400" b="1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C:\Users\Admin\AppData\Local\Microsoft\Windows\INetCache\IE\8AFV6OZY\flag-39958_960_72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67809" y="4725144"/>
            <a:ext cx="162505" cy="240748"/>
          </a:xfrm>
          <a:prstGeom prst="rect">
            <a:avLst/>
          </a:prstGeom>
          <a:noFill/>
        </p:spPr>
      </p:pic>
      <p:pic>
        <p:nvPicPr>
          <p:cNvPr id="15362" name="Picture 2" descr="C:\Users\User\Desktop\Безымянный11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99656" y="1052737"/>
            <a:ext cx="6120680" cy="5292917"/>
          </a:xfrm>
          <a:prstGeom prst="rect">
            <a:avLst/>
          </a:prstGeom>
          <a:noFill/>
        </p:spPr>
      </p:pic>
      <p:pic>
        <p:nvPicPr>
          <p:cNvPr id="10" name="Picture 2" descr="Утверждаемый логотип">
            <a:extLst>
              <a:ext uri="{FF2B5EF4-FFF2-40B4-BE49-F238E27FC236}">
                <a16:creationId xmlns:a16="http://schemas.microsoft.com/office/drawing/2014/main" id="{E3DD99F4-67C0-44A6-AFD4-76679CD3D2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488488" y="260648"/>
            <a:ext cx="1419331" cy="108012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342798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9536" y="0"/>
            <a:ext cx="8229600" cy="764704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Годовое собрание членов СРО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27448" y="1196752"/>
            <a:ext cx="4680520" cy="4896544"/>
          </a:xfrm>
        </p:spPr>
        <p:txBody>
          <a:bodyPr>
            <a:normAutofit/>
          </a:bodyPr>
          <a:lstStyle/>
          <a:p>
            <a:pPr indent="342900" algn="just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0" indent="342900" algn="just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Очередное годовое собрание СРО пройдет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20 мая 2022 года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 использованием доверенностей</a:t>
            </a:r>
          </a:p>
          <a:p>
            <a:pPr marL="0" indent="342900" algn="just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Мы сегодня собираем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доверенности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Тем, кто еще не сдал, просим после окончания подойти к столу регистрации и передать нашему специалисту.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68008" y="836712"/>
            <a:ext cx="3960440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Утверждаемый логотип">
            <a:extLst>
              <a:ext uri="{FF2B5EF4-FFF2-40B4-BE49-F238E27FC236}">
                <a16:creationId xmlns:a16="http://schemas.microsoft.com/office/drawing/2014/main" id="{C6E2C423-469A-4DC5-B850-BD94703FC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200456" y="260648"/>
            <a:ext cx="1779371" cy="115212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3552" y="0"/>
            <a:ext cx="8229600" cy="836712"/>
          </a:xfrm>
        </p:spPr>
        <p:txBody>
          <a:bodyPr>
            <a:normAutofit/>
          </a:bodyPr>
          <a:lstStyle/>
          <a:p>
            <a:pPr marL="742950" indent="-742950"/>
            <a:r>
              <a:rPr lang="ru-RU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Повестка годового собрания</a:t>
            </a:r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2063552" y="887956"/>
            <a:ext cx="8280920" cy="5586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0850" algn="just" fontAlgn="base">
              <a:spcBef>
                <a:spcPct val="0"/>
              </a:spcBef>
              <a:spcAft>
                <a:spcPct val="0"/>
              </a:spcAft>
              <a:tabLst>
                <a:tab pos="180975" algn="l"/>
                <a:tab pos="269875" algn="l"/>
              </a:tabLst>
            </a:pPr>
            <a:r>
              <a:rPr lang="ru-RU" sz="17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1)Утверждение состава счетной комиссии и секретаря собрания.</a:t>
            </a:r>
            <a:endParaRPr lang="ru-RU" sz="17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45085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269875" algn="l"/>
              </a:tabLst>
            </a:pPr>
            <a:r>
              <a:rPr lang="ru-RU" sz="17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2)Утверждение отчета о результатах деятельности Ассоциации за 2021 год, отчета об исполнении сметы Ассоциации на 2021 год, годовой бухгалтерской отчетности Ассоциации за 2021 год и аудиторского заключения по итогам 2021 года.</a:t>
            </a:r>
          </a:p>
          <a:p>
            <a:pPr indent="45085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269875" algn="l"/>
              </a:tabLst>
            </a:pPr>
            <a:r>
              <a:rPr lang="ru-RU" sz="17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3)Утверждение отчета ревизионной комиссии Ассоциации об итогах деятельности за 2021 год.</a:t>
            </a:r>
          </a:p>
          <a:p>
            <a:pPr indent="45085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269875" algn="l"/>
              </a:tabLst>
            </a:pPr>
            <a:r>
              <a:rPr lang="ru-RU" sz="17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4)Утверждение приоритетных направлений деятельности Ассоциации на 2022г.</a:t>
            </a:r>
          </a:p>
          <a:p>
            <a:pPr indent="45085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269875" algn="l"/>
              </a:tabLst>
            </a:pPr>
            <a:r>
              <a:rPr lang="ru-RU" sz="17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5)Утверждение сметы доходов и расходов Ассоциации на 2022 год.</a:t>
            </a:r>
          </a:p>
          <a:p>
            <a:pPr indent="45085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269875" algn="l"/>
              </a:tabLst>
            </a:pPr>
            <a:r>
              <a:rPr lang="ru-RU" sz="17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6)Утверждение   размера и порядка оплаты членских и вступительных взносов, а также льгот по их оплате.</a:t>
            </a:r>
          </a:p>
          <a:p>
            <a:pPr indent="45085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269875" algn="l"/>
              </a:tabLst>
            </a:pPr>
            <a:r>
              <a:rPr lang="ru-RU" sz="17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7)Определение способа страхования гражданской ответственности членов Ассоциации.</a:t>
            </a:r>
          </a:p>
          <a:p>
            <a:pPr indent="45085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269875" algn="l"/>
              </a:tabLst>
            </a:pPr>
            <a:r>
              <a:rPr lang="ru-RU" sz="17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8)Утверждение кандидатуры страховой организации для страхования гражданской ответственности членов Ассоциации.</a:t>
            </a:r>
          </a:p>
          <a:p>
            <a:pPr indent="45085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269875" algn="l"/>
              </a:tabLst>
            </a:pPr>
            <a:r>
              <a:rPr lang="ru-RU" sz="17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9)Утверждение размера целевых взносов на страхование гражданской ответственности.</a:t>
            </a:r>
          </a:p>
          <a:p>
            <a:pPr indent="45085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269875" algn="l"/>
              </a:tabLst>
            </a:pPr>
            <a:r>
              <a:rPr lang="ru-RU" sz="17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10)Утверждение кандидатов в члены Правления Ассоциации.</a:t>
            </a:r>
          </a:p>
          <a:p>
            <a:pPr indent="45085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269875" algn="l"/>
              </a:tabLst>
            </a:pPr>
            <a:r>
              <a:rPr lang="ru-RU" sz="17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11)Утверждение кандидатов в члены Наблюдательного совета Ассоциации. </a:t>
            </a:r>
          </a:p>
          <a:p>
            <a:pPr indent="45085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269875" algn="l"/>
              </a:tabLst>
            </a:pPr>
            <a:r>
              <a:rPr lang="ru-RU" sz="17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12)Утверждение Положения о мерах дисциплинарного воздействия, основании и порядке их применения в СРО АКИ «Поволжье» в новой редакции.</a:t>
            </a:r>
          </a:p>
          <a:p>
            <a:pPr indent="45085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  <a:tab pos="269875" algn="l"/>
              </a:tabLst>
            </a:pPr>
            <a:r>
              <a:rPr lang="ru-RU" sz="17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РАЗНОЕ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4" name="Picture 2" descr="Утверждаемый логотип">
            <a:extLst>
              <a:ext uri="{FF2B5EF4-FFF2-40B4-BE49-F238E27FC236}">
                <a16:creationId xmlns:a16="http://schemas.microsoft.com/office/drawing/2014/main" id="{C6E2C423-469A-4DC5-B850-BD94703FC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200456" y="260648"/>
            <a:ext cx="1779371" cy="115212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81200" y="1600201"/>
            <a:ext cx="7859216" cy="4525963"/>
          </a:xfrm>
        </p:spPr>
        <p:txBody>
          <a:bodyPr>
            <a:normAutofit lnSpcReduction="10000"/>
          </a:bodyPr>
          <a:lstStyle/>
          <a:p>
            <a:pPr indent="360000" algn="just"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Сразу говорю, чтобы не было волнений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взносы меняться не будут! </a:t>
            </a:r>
          </a:p>
          <a:p>
            <a:pPr indent="36000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 прошлом году по требованию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Нацпалаты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 наших коллег - московских СРО (взнос 12-15 тысяч рублей) мы подняли взносы с 3000 до 6000 руб. </a:t>
            </a:r>
          </a:p>
          <a:p>
            <a:pPr indent="36000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Но все равно это сейчас самые низкие взносы в РФ. </a:t>
            </a:r>
          </a:p>
          <a:p>
            <a:endParaRPr lang="ru-R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4151785" y="764705"/>
            <a:ext cx="36602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Членские взносы</a:t>
            </a:r>
          </a:p>
        </p:txBody>
      </p:sp>
      <p:pic>
        <p:nvPicPr>
          <p:cNvPr id="5" name="Picture 2" descr="Утверждаемый логотип">
            <a:extLst>
              <a:ext uri="{FF2B5EF4-FFF2-40B4-BE49-F238E27FC236}">
                <a16:creationId xmlns:a16="http://schemas.microsoft.com/office/drawing/2014/main" id="{C6E2C423-469A-4DC5-B850-BD94703FC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200456" y="260648"/>
            <a:ext cx="1779371" cy="115212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063552" y="260648"/>
          <a:ext cx="8136904" cy="6264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42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42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42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42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89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Сокращенное наименование СРО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Вступительный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Страховой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Членский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36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СРО А "Содружество"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2200 (на 2 года)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10000 (можно оплачивать двумя частями)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38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А "ГКИ"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800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3000-7500  Зависит от объема кадастровых работ (от 0 до 10 - 3000;                      от 11 до 50 - 4500 </a:t>
                      </a:r>
                      <a:br>
                        <a:rPr lang="ru-RU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</a:br>
                      <a:r>
                        <a:rPr lang="ru-RU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от 51 до 100 - 6000 </a:t>
                      </a:r>
                      <a:br>
                        <a:rPr lang="ru-RU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</a:br>
                      <a:r>
                        <a:rPr lang="ru-RU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больше 101 - 7500)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73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А "СРО КИ"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1000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2250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15000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79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А СРО "СКИ"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Доп. Оплаты не нужно, берут из членского взноса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7000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83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А СРО "МСКИ"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1000 (при переходе из другого СРО - 0)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Доп. Оплаты не нужно, берут из членского взноса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9000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13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А СРО "ОПКД"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800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Не более 15 кадастровых работ -5000, более 15 - 9000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17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А СРО "</a:t>
                      </a:r>
                      <a:r>
                        <a:rPr lang="ru-RU" sz="1200" b="1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ПрофЦКИ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"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 (при вступлении в 2021 г.)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940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12000 (при вступлении в 2021 - 8000)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05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А СРО "БОКИ"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3000 (при переходе из другого СРО - 0)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1250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10000 (можно оплачивать поквартально)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8948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А СРО "ОКИ"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1000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1450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Если оплатили </a:t>
                      </a:r>
                      <a:r>
                        <a:rPr lang="ru-RU" sz="1000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до 28.02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, то: 1) 9500; 2) при оплате двумя частями - 9700;       3) при оплате четырьмя частями - 9800. Если оплата </a:t>
                      </a:r>
                      <a:r>
                        <a:rPr lang="ru-RU" sz="1000" i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после 28.02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, то 14000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533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СРО А "НП "КИЮ"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1000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Доп. Оплаты не нужно, берут из членского взноса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В зависимости от системы оплаты:  800 в месяц; 2400 за квартал; 4800 за полугодие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128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СРО А "ОКИ"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1000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1125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12000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pic>
        <p:nvPicPr>
          <p:cNvPr id="3" name="Picture 2" descr="Утверждаемый логотип">
            <a:extLst>
              <a:ext uri="{FF2B5EF4-FFF2-40B4-BE49-F238E27FC236}">
                <a16:creationId xmlns:a16="http://schemas.microsoft.com/office/drawing/2014/main" id="{C6E2C423-469A-4DC5-B850-BD94703FC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200456" y="260648"/>
            <a:ext cx="1779371" cy="115212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47528" y="620688"/>
            <a:ext cx="8424936" cy="4968552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sz="4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Размер вступительного и годового </a:t>
            </a:r>
          </a:p>
          <a:p>
            <a:pPr marL="0" indent="0" algn="ctr">
              <a:buNone/>
            </a:pPr>
            <a:r>
              <a:rPr lang="ru-RU" sz="4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членского взноса Ассоциации</a:t>
            </a:r>
          </a:p>
          <a:p>
            <a:pPr marL="0" indent="0" algn="ctr">
              <a:buNone/>
            </a:pP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вступительный взнос в размере 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1000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(одна тысяча) рублей;  </a:t>
            </a:r>
          </a:p>
          <a:p>
            <a:pPr algn="just"/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годовой членский взнос в размере   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6 000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(шесть тысяч) рублей.</a:t>
            </a:r>
          </a:p>
          <a:p>
            <a:pPr indent="450000" algn="just">
              <a:buNone/>
            </a:pPr>
            <a:endParaRPr lang="ru-RU" i="1" dirty="0">
              <a:latin typeface="Times New Roman" pitchFamily="18" charset="0"/>
              <a:cs typeface="Times New Roman" pitchFamily="18" charset="0"/>
            </a:endParaRPr>
          </a:p>
          <a:p>
            <a:pPr indent="450000" algn="just">
              <a:buNone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В случае, если заявление о добровольном выходе из Ассоциации подано до 1 апреля текущего года, то при исключении сумма членского взноса, подлежащая оплате, рассчитывается пропорционально времени членства кадастрового инженера в Ассоциации в текущем году.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Утверждаемый логотип">
            <a:extLst>
              <a:ext uri="{FF2B5EF4-FFF2-40B4-BE49-F238E27FC236}">
                <a16:creationId xmlns:a16="http://schemas.microsoft.com/office/drawing/2014/main" id="{C6E2C423-469A-4DC5-B850-BD94703FC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200456" y="260648"/>
            <a:ext cx="1779371" cy="115212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775520" y="188640"/>
            <a:ext cx="8640960" cy="590465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ru-RU" sz="23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Льготы при оплате вступительного и годового </a:t>
            </a:r>
          </a:p>
          <a:p>
            <a:pPr marL="0" indent="0" algn="ctr">
              <a:buNone/>
            </a:pP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членского взноса</a:t>
            </a:r>
          </a:p>
          <a:p>
            <a:pPr marL="0" indent="0" algn="ctr">
              <a:buNone/>
            </a:pPr>
            <a:endParaRPr lang="ru-RU" sz="1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1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при переходе из другой СРО - вступительный взнос не оплачивается;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для КИ, находящихся в декретном отпуске, при оплате годового членского взноса -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скидка в размере 90% (600 руб.)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при вступлении или членстве в Ассоциации 10 и более КИ от одного работодателя, при оплате годового членского взноса -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скидка в размере 50% ( 3 000 руб.)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 algn="just">
              <a:buNone/>
            </a:pP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Утверждаемый логотип">
            <a:extLst>
              <a:ext uri="{FF2B5EF4-FFF2-40B4-BE49-F238E27FC236}">
                <a16:creationId xmlns:a16="http://schemas.microsoft.com/office/drawing/2014/main" id="{C6E2C423-469A-4DC5-B850-BD94703FC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200456" y="260648"/>
            <a:ext cx="1779371" cy="115212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9535" y="404664"/>
            <a:ext cx="8579296" cy="432048"/>
          </a:xfrm>
        </p:spPr>
        <p:txBody>
          <a:bodyPr>
            <a:normAutofit fontScale="90000"/>
          </a:bodyPr>
          <a:lstStyle/>
          <a:p>
            <a:r>
              <a:rPr lang="ru-RU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Количество кадастровых инженеров в СРО АКИ «Поволжье» на 15.04.2022 г.</a:t>
            </a:r>
          </a:p>
        </p:txBody>
      </p:sp>
      <p:pic>
        <p:nvPicPr>
          <p:cNvPr id="6" name="Picture 2" descr="Утверждаемый логотип">
            <a:extLst>
              <a:ext uri="{FF2B5EF4-FFF2-40B4-BE49-F238E27FC236}">
                <a16:creationId xmlns:a16="http://schemas.microsoft.com/office/drawing/2014/main" id="{732961AE-B893-41CD-9DC0-4B4E7BFE4C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488488" y="260648"/>
            <a:ext cx="1419331" cy="108012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991545" y="908721"/>
          <a:ext cx="8280921" cy="5529848"/>
        </p:xfrm>
        <a:graphic>
          <a:graphicData uri="http://schemas.openxmlformats.org/drawingml/2006/table">
            <a:tbl>
              <a:tblPr/>
              <a:tblGrid>
                <a:gridCol w="479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22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36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58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369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831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97349">
                <a:tc>
                  <a:txBody>
                    <a:bodyPr/>
                    <a:lstStyle/>
                    <a:p>
                      <a:pPr indent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9017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/>
                          <a:ea typeface="Calibri"/>
                          <a:cs typeface="Times New Roman"/>
                        </a:rPr>
                        <a:t>Регион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604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Всего КИ в регионе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99390" algn="l"/>
                        </a:tabLs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КИ, вступившие в СРО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КИ в нашем реестре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% присутствия в регионе (из числа членов СРО)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939">
                <a:tc>
                  <a:txBody>
                    <a:bodyPr/>
                    <a:lstStyle/>
                    <a:p>
                      <a:pPr marR="24638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333625" algn="l"/>
                        </a:tabLst>
                      </a:pP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R="24638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333625" algn="l"/>
                        </a:tabLst>
                      </a:pPr>
                      <a:r>
                        <a:rPr lang="ru-RU" sz="1600" dirty="0">
                          <a:latin typeface="Calibri"/>
                          <a:ea typeface="Calibri"/>
                          <a:cs typeface="Times New Roman"/>
                        </a:rPr>
                        <a:t>Приволжский Федеральный округ</a:t>
                      </a: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7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Calibri"/>
                          <a:ea typeface="Calibri"/>
                          <a:cs typeface="Times New Roman"/>
                        </a:rPr>
                        <a:t>Республика Татарстан</a:t>
                      </a: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836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624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576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92,31%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7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Calibri"/>
                          <a:ea typeface="Calibri"/>
                          <a:cs typeface="Times New Roman"/>
                        </a:rPr>
                        <a:t>Нижегородская обл.</a:t>
                      </a: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807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514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144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28,02%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37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Calibri"/>
                          <a:ea typeface="Calibri"/>
                          <a:cs typeface="Times New Roman"/>
                        </a:rPr>
                        <a:t>Кировская обл.</a:t>
                      </a: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393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237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119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50,21%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37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Calibri"/>
                          <a:ea typeface="Calibri"/>
                          <a:cs typeface="Times New Roman"/>
                        </a:rPr>
                        <a:t>Чувашская Республика</a:t>
                      </a: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335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260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133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51,15%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2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Calibri"/>
                          <a:ea typeface="Calibri"/>
                          <a:cs typeface="Times New Roman"/>
                        </a:rPr>
                        <a:t>Ульяновская обл.</a:t>
                      </a: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234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156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84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53,85%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37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Calibri"/>
                          <a:ea typeface="Calibri"/>
                          <a:cs typeface="Times New Roman"/>
                        </a:rPr>
                        <a:t>Удмуртская Республика</a:t>
                      </a: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363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279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86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30,82%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37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Calibri"/>
                          <a:ea typeface="Calibri"/>
                          <a:cs typeface="Times New Roman"/>
                        </a:rPr>
                        <a:t>Самарская обл.</a:t>
                      </a: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816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592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64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10,81%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12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Calibri"/>
                          <a:ea typeface="Calibri"/>
                          <a:cs typeface="Times New Roman"/>
                        </a:rPr>
                        <a:t>Республика Башкортостан</a:t>
                      </a: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1262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684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54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7,89%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67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9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Calibri"/>
                          <a:ea typeface="Calibri"/>
                          <a:cs typeface="Times New Roman"/>
                        </a:rPr>
                        <a:t>Республика Марий Эл</a:t>
                      </a: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149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115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25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21,74%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04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71575" algn="l"/>
                        </a:tabLs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71575" algn="l"/>
                        </a:tabLst>
                      </a:pPr>
                      <a:r>
                        <a:rPr lang="ru-RU" sz="1600">
                          <a:latin typeface="Calibri"/>
                          <a:ea typeface="Calibri"/>
                          <a:cs typeface="Times New Roman"/>
                        </a:rPr>
                        <a:t>Республика Мордовия</a:t>
                      </a: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213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148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42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28,38%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94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11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Calibri"/>
                          <a:ea typeface="Calibri"/>
                          <a:cs typeface="Times New Roman"/>
                        </a:rPr>
                        <a:t>Оренбургская обл.</a:t>
                      </a: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633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406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13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3,20%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37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71575" algn="l"/>
                        </a:tabLs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12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71575" algn="l"/>
                        </a:tabLst>
                      </a:pPr>
                      <a:r>
                        <a:rPr lang="ru-RU" sz="1600">
                          <a:latin typeface="Calibri"/>
                          <a:ea typeface="Calibri"/>
                          <a:cs typeface="Times New Roman"/>
                        </a:rPr>
                        <a:t>Пермский край</a:t>
                      </a: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1030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686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4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0,58%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37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71575" algn="l"/>
                        </a:tabLs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13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71575" algn="l"/>
                        </a:tabLst>
                      </a:pPr>
                      <a:r>
                        <a:rPr lang="ru-RU" sz="1600">
                          <a:latin typeface="Calibri"/>
                          <a:ea typeface="Calibri"/>
                          <a:cs typeface="Times New Roman"/>
                        </a:rPr>
                        <a:t>Пензенская область</a:t>
                      </a: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384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260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19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7,31%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37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71575" algn="l"/>
                        </a:tabLs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14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171575" algn="l"/>
                        </a:tabLst>
                      </a:pPr>
                      <a:r>
                        <a:rPr lang="ru-RU" sz="1600">
                          <a:latin typeface="Calibri"/>
                          <a:ea typeface="Calibri"/>
                          <a:cs typeface="Times New Roman"/>
                        </a:rPr>
                        <a:t>Саратовская область</a:t>
                      </a: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614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417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0,48%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37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Calibri"/>
                          <a:ea typeface="Calibri"/>
                          <a:cs typeface="Times New Roman"/>
                        </a:rPr>
                        <a:t>15</a:t>
                      </a: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Calibri"/>
                          <a:ea typeface="Calibri"/>
                          <a:cs typeface="Times New Roman"/>
                        </a:rPr>
                        <a:t>Прочие регионы (26)</a:t>
                      </a: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124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78939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Calibri"/>
                          <a:ea typeface="Calibri"/>
                          <a:cs typeface="Times New Roman"/>
                        </a:rPr>
                        <a:t>ИТОГО: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1489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45" marR="622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659724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17204" y="116632"/>
            <a:ext cx="8229600" cy="1080120"/>
          </a:xfrm>
        </p:spPr>
        <p:txBody>
          <a:bodyPr>
            <a:normAutofit/>
          </a:bodyPr>
          <a:lstStyle/>
          <a:p>
            <a:br>
              <a:rPr lang="ru-RU" sz="3000" dirty="0"/>
            </a:br>
            <a:endParaRPr lang="ru-RU" sz="30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135560" y="11827"/>
            <a:ext cx="8048230" cy="504056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Апелляционные комиссии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sz="1900" b="1" dirty="0">
              <a:solidFill>
                <a:srgbClr val="FF0000"/>
              </a:solidFill>
              <a:highlight>
                <a:srgbClr val="FFFF00"/>
              </a:highlight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ru-RU" sz="2800" dirty="0"/>
          </a:p>
          <a:p>
            <a:pPr marL="0" indent="0">
              <a:buNone/>
            </a:pPr>
            <a:endParaRPr lang="ru-RU" sz="2200" b="1" dirty="0"/>
          </a:p>
        </p:txBody>
      </p:sp>
      <p:pic>
        <p:nvPicPr>
          <p:cNvPr id="6" name="Picture 2" descr="Утверждаемый логотип">
            <a:extLst>
              <a:ext uri="{FF2B5EF4-FFF2-40B4-BE49-F238E27FC236}">
                <a16:creationId xmlns:a16="http://schemas.microsoft.com/office/drawing/2014/main" id="{195F15BD-C642-478F-8878-3628F9AD39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416480" y="260648"/>
            <a:ext cx="1419331" cy="108012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775521" y="548680"/>
          <a:ext cx="8496943" cy="6023000"/>
        </p:xfrm>
        <a:graphic>
          <a:graphicData uri="http://schemas.openxmlformats.org/drawingml/2006/table">
            <a:tbl>
              <a:tblPr/>
              <a:tblGrid>
                <a:gridCol w="13162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79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04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661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661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0101">
                <a:tc gridSpan="5">
                  <a:txBody>
                    <a:bodyPr/>
                    <a:lstStyle/>
                    <a:p>
                      <a:pPr marL="267335"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Члены Апелляционных комиссий при органах государственного кадастрового учета в регионах присутствия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СРО АКИ "Поволжье"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61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 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 kern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пп</a:t>
                      </a:r>
                      <a:r>
                        <a:rPr lang="ru-RU" sz="7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Субъект РФ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Статус участия в АК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ФИО (полностью)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Замещающее  члена комиссии лицо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610"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ru-RU" sz="700" b="1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Республика Татарстан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зам. председателя АК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Селезнева Татьяна Вениаминовна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 предусмотрено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6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член АК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Шимин Владислав Валерьевич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Хабибрахманов Радик Рафитович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61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ru-RU" sz="700" b="1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Нижегородская область</a:t>
                      </a:r>
                      <a:r>
                        <a:rPr lang="ru-RU" sz="1100" b="1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член АК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Остапенко Игорь Юрьевич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отсутствует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0756"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ru-RU" sz="700" b="1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Кировская область</a:t>
                      </a:r>
                      <a:r>
                        <a:rPr lang="ru-RU" sz="1100" b="1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зам. председателя АК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Беляев Валерий Александрович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 предусмотрено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36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член АК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Лоскутов Руслан Александрович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Анисимов Александр Алексеевич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0756"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ru-RU" sz="700" b="1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Удмуртская республика</a:t>
                      </a:r>
                      <a:r>
                        <a:rPr lang="ru-RU" sz="1100" b="1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зам. председателя АК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Сергеев Сергей Иванович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 предусмотрено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36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член АК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Андреева Оксана Владимировна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Набиева Оксана Анатольевна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3610"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r>
                        <a:rPr lang="ru-RU" sz="700" b="1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Ульяновская область</a:t>
                      </a:r>
                      <a:r>
                        <a:rPr lang="ru-RU" sz="1100" b="1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зам. председателя АК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Трофимов Алексей Анатольевич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 предусмотрен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36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член АК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Шахин</a:t>
                      </a:r>
                      <a:r>
                        <a:rPr lang="ru-RU" sz="11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Максим Владимирович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Мурлатова</a:t>
                      </a:r>
                      <a:r>
                        <a:rPr lang="ru-RU" sz="11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Наталья Александровна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361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r>
                        <a:rPr lang="ru-RU" sz="700" b="1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Чувашская Республика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зам. председателя АК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Ермакова Елена Александровна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 предусмотрено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361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r>
                        <a:rPr lang="ru-RU" sz="700" b="1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Челябинская область</a:t>
                      </a:r>
                      <a:r>
                        <a:rPr lang="ru-RU" sz="1100" b="1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зам. председателя АК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Кравцова Людмила Владимировна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 предусмотрено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361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r>
                        <a:rPr lang="ru-RU" sz="700" b="1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Республика Мордовия</a:t>
                      </a:r>
                      <a:r>
                        <a:rPr lang="ru-RU" sz="1100" b="1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член АК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Кряжев Олег Петрович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Васягин Александр Александрович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50302"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r>
                        <a:rPr lang="ru-RU" sz="700" b="1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Республика Марий Эл</a:t>
                      </a:r>
                      <a:r>
                        <a:rPr lang="ru-RU" sz="1100" b="1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зам. председателя АК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Восканова</a:t>
                      </a:r>
                      <a:r>
                        <a:rPr lang="ru-RU" sz="11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Камилла</a:t>
                      </a:r>
                      <a:r>
                        <a:rPr lang="ru-RU" sz="11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Игоревна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latin typeface="Times New Roman"/>
                          <a:ea typeface="Times New Roman"/>
                          <a:cs typeface="Times New Roman"/>
                        </a:rPr>
                        <a:t>не предусмотрено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736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член АК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Лобанов Игорь Михайлович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latin typeface="Times New Roman"/>
                          <a:ea typeface="Times New Roman"/>
                          <a:cs typeface="Times New Roman"/>
                        </a:rPr>
                        <a:t>Дудин Владимир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latin typeface="Times New Roman"/>
                          <a:ea typeface="Times New Roman"/>
                          <a:cs typeface="Times New Roman"/>
                        </a:rPr>
                        <a:t>Анатольевич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91" marR="1591" marT="159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928312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7528" y="332656"/>
            <a:ext cx="8445624" cy="864096"/>
          </a:xfrm>
        </p:spPr>
        <p:txBody>
          <a:bodyPr>
            <a:normAutofit/>
          </a:bodyPr>
          <a:lstStyle/>
          <a:p>
            <a:r>
              <a:rPr lang="ru-RU" sz="25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Сайт СРО АКИ «Поволжье» </a:t>
            </a:r>
            <a:r>
              <a:rPr lang="en-US" sz="25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www.np-okirt.ru</a:t>
            </a:r>
            <a:r>
              <a:rPr lang="ru-RU" sz="25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5" name="Picture 2" descr="Утверждаемый логотип">
            <a:extLst>
              <a:ext uri="{FF2B5EF4-FFF2-40B4-BE49-F238E27FC236}">
                <a16:creationId xmlns:a16="http://schemas.microsoft.com/office/drawing/2014/main" id="{9EF921A5-075B-4BF4-B74C-664132D255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416480" y="260648"/>
            <a:ext cx="1419331" cy="108012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19536" y="1556792"/>
            <a:ext cx="8409436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0681793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17204" y="116632"/>
            <a:ext cx="8229600" cy="1080120"/>
          </a:xfrm>
        </p:spPr>
        <p:txBody>
          <a:bodyPr>
            <a:normAutofit/>
          </a:bodyPr>
          <a:lstStyle/>
          <a:p>
            <a:br>
              <a:rPr lang="ru-RU" sz="3000" dirty="0"/>
            </a:br>
            <a:endParaRPr lang="ru-RU" sz="30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135560" y="1268760"/>
            <a:ext cx="7776864" cy="2160240"/>
          </a:xfrm>
        </p:spPr>
        <p:txBody>
          <a:bodyPr>
            <a:noAutofit/>
          </a:bodyPr>
          <a:lstStyle/>
          <a:p>
            <a:pPr algn="just"/>
            <a:r>
              <a:rPr lang="ru-RU" sz="2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Консультирование кадастровых инженеров по правовым и профессиональным проблемам по телефону и электронной почте (постоянно)</a:t>
            </a:r>
          </a:p>
          <a:p>
            <a:pPr algn="just"/>
            <a:r>
              <a:rPr lang="ru-RU" sz="2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Рассылки нормативных актов и методических рекомендаций. (В течение 2021 года членам Ассоциации были направлены 27 таких рассылок.)</a:t>
            </a:r>
          </a:p>
          <a:p>
            <a:pPr marL="0" indent="342900" algn="just">
              <a:spcBef>
                <a:spcPts val="0"/>
              </a:spcBef>
              <a:buNone/>
            </a:pP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5" name="Picture 2" descr="Утверждаемый логотип">
            <a:extLst>
              <a:ext uri="{FF2B5EF4-FFF2-40B4-BE49-F238E27FC236}">
                <a16:creationId xmlns:a16="http://schemas.microsoft.com/office/drawing/2014/main" id="{2C77A579-8C8B-4BDA-93FE-9D7EA2515B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488488" y="260648"/>
            <a:ext cx="1419331" cy="108012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919536" y="116632"/>
            <a:ext cx="8496944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  <a:defRPr/>
            </a:pPr>
            <a:br>
              <a:rPr lang="ru-RU" sz="2800" dirty="0">
                <a:solidFill>
                  <a:srgbClr val="FF0000"/>
                </a:solidFill>
                <a:highlight>
                  <a:srgbClr val="FFFF00"/>
                </a:highlight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dirty="0">
                <a:solidFill>
                  <a:srgbClr val="FF0000"/>
                </a:solidFill>
                <a:highlight>
                  <a:srgbClr val="FFFF00"/>
                </a:highlight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етодология и поддержка </a:t>
            </a:r>
          </a:p>
          <a:p>
            <a:pPr algn="ctr">
              <a:spcBef>
                <a:spcPct val="0"/>
              </a:spcBef>
              <a:defRPr/>
            </a:pPr>
            <a:r>
              <a:rPr lang="ru-RU" sz="2800" dirty="0" err="1">
                <a:solidFill>
                  <a:srgbClr val="FF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деятельности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КИ. </a:t>
            </a:r>
            <a:r>
              <a:rPr lang="ru-RU" sz="2800" dirty="0" err="1">
                <a:solidFill>
                  <a:srgbClr val="FF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Телеграм</a:t>
            </a:r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-канал</a:t>
            </a:r>
            <a:br>
              <a:rPr lang="ru-RU" sz="2800" dirty="0">
                <a:solidFill>
                  <a:srgbClr val="FF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</a:br>
            <a:br>
              <a:rPr lang="ru-RU" sz="2800" dirty="0">
                <a:solidFill>
                  <a:srgbClr val="FF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rgbClr val="FF0000"/>
              </a:solidFill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2770" name="Picture 2" descr="C:\Users\User\Downloads\Telegram Desktop\photo_2021-05-05_12-47-39.jpg"/>
          <p:cNvPicPr>
            <a:picLocks noChangeAspect="1" noChangeArrowheads="1"/>
          </p:cNvPicPr>
          <p:nvPr/>
        </p:nvPicPr>
        <p:blipFill>
          <a:blip r:embed="rId3" cstate="print"/>
          <a:srcRect t="5868" r="1505" b="40939"/>
          <a:stretch>
            <a:fillRect/>
          </a:stretch>
        </p:blipFill>
        <p:spPr bwMode="auto">
          <a:xfrm>
            <a:off x="8112224" y="3501008"/>
            <a:ext cx="2216258" cy="2592288"/>
          </a:xfrm>
          <a:prstGeom prst="rect">
            <a:avLst/>
          </a:prstGeom>
          <a:noFill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/>
          <a:srcRect l="37206" t="71414" r="37201" b="8982"/>
          <a:stretch>
            <a:fillRect/>
          </a:stretch>
        </p:blipFill>
        <p:spPr bwMode="auto">
          <a:xfrm>
            <a:off x="5591944" y="5589240"/>
            <a:ext cx="2339752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 l="37206" t="5601" r="37201" b="46790"/>
          <a:stretch>
            <a:fillRect/>
          </a:stretch>
        </p:blipFill>
        <p:spPr bwMode="auto">
          <a:xfrm>
            <a:off x="5591944" y="3140968"/>
            <a:ext cx="2339752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Объект 3"/>
          <p:cNvSpPr txBox="1">
            <a:spLocks/>
          </p:cNvSpPr>
          <p:nvPr/>
        </p:nvSpPr>
        <p:spPr>
          <a:xfrm>
            <a:off x="2135560" y="3501008"/>
            <a:ext cx="3312368" cy="26642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342900" algn="just"/>
            <a:r>
              <a:rPr lang="ru-RU" sz="2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оперативного ответа на вопросы кадастровых инженеров и информирования  их о новостях отрасли в </a:t>
            </a:r>
            <a:r>
              <a:rPr lang="ru-RU" sz="205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Телеграме</a:t>
            </a:r>
            <a:r>
              <a:rPr lang="ru-RU" sz="2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созданы</a:t>
            </a:r>
            <a:r>
              <a:rPr lang="ru-RU" sz="2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канал и чат СРО АКИ «Поволжье»</a:t>
            </a:r>
            <a:r>
              <a:rPr lang="ru-RU" sz="2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342900" algn="just">
              <a:defRPr/>
            </a:pP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74165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3552" y="2636912"/>
            <a:ext cx="8229600" cy="1143000"/>
          </a:xfrm>
        </p:spPr>
        <p:txBody>
          <a:bodyPr/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pic>
        <p:nvPicPr>
          <p:cNvPr id="3" name="Picture 2" descr="Утверждаемый логотип">
            <a:extLst>
              <a:ext uri="{FF2B5EF4-FFF2-40B4-BE49-F238E27FC236}">
                <a16:creationId xmlns:a16="http://schemas.microsoft.com/office/drawing/2014/main" id="{2C77A579-8C8B-4BDA-93FE-9D7EA2515B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4" t="17273" r="23413" b="27263"/>
          <a:stretch>
            <a:fillRect/>
          </a:stretch>
        </p:blipFill>
        <p:spPr bwMode="auto">
          <a:xfrm>
            <a:off x="10560496" y="260648"/>
            <a:ext cx="1419331" cy="108012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021621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19897</TotalTime>
  <Words>5607</Words>
  <Application>Microsoft Office PowerPoint</Application>
  <PresentationFormat>Широкоэкранный</PresentationFormat>
  <Paragraphs>775</Paragraphs>
  <Slides>65</Slides>
  <Notes>10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65</vt:i4>
      </vt:variant>
    </vt:vector>
  </HeadingPairs>
  <TitlesOfParts>
    <vt:vector size="71" baseType="lpstr">
      <vt:lpstr>Arial</vt:lpstr>
      <vt:lpstr>Calibri</vt:lpstr>
      <vt:lpstr>Calibri (Основной текст)</vt:lpstr>
      <vt:lpstr>Times New Roman</vt:lpstr>
      <vt:lpstr>Тема Office</vt:lpstr>
      <vt:lpstr>Точечный рисунок</vt:lpstr>
      <vt:lpstr>Презентация PowerPoint</vt:lpstr>
      <vt:lpstr>Презентация PowerPoint</vt:lpstr>
      <vt:lpstr>  </vt:lpstr>
      <vt:lpstr>Презентация PowerPoint</vt:lpstr>
      <vt:lpstr>Наше время </vt:lpstr>
      <vt:lpstr>Экономический и эпидемиологический кризис  (COVID-19)</vt:lpstr>
      <vt:lpstr>В последние годы число действующих кадастровых инженеров в РФ неуклонно снижается (несмотря на вступление стажеров)</vt:lpstr>
      <vt:lpstr>Презентация PowerPoint</vt:lpstr>
      <vt:lpstr>Презентация PowerPoint</vt:lpstr>
      <vt:lpstr>1. ППК «РОСКАДАСТР»</vt:lpstr>
      <vt:lpstr>Презентация PowerPoint</vt:lpstr>
      <vt:lpstr>Презентация PowerPoint</vt:lpstr>
      <vt:lpstr> 2.  ФГБУ «РосЛесИнфорг» (война писем)  </vt:lpstr>
      <vt:lpstr>Презентация PowerPoint</vt:lpstr>
      <vt:lpstr>Презентация PowerPoint</vt:lpstr>
      <vt:lpstr>3. Закон о «трех днях»</vt:lpstr>
      <vt:lpstr>Поправки в Закон №221-ФЗ</vt:lpstr>
      <vt:lpstr>Презентация PowerPoint</vt:lpstr>
      <vt:lpstr>4. Письмо по КИ, не работавшим более трех лет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7. Изменения в системе выдачи ЭЦП КИ</vt:lpstr>
      <vt:lpstr>Обратите внимание!</vt:lpstr>
      <vt:lpstr>8. Требование о проведении массовых проверок КИ</vt:lpstr>
      <vt:lpstr>Презентация PowerPoint</vt:lpstr>
      <vt:lpstr>Презентация PowerPoint</vt:lpstr>
      <vt:lpstr>       </vt:lpstr>
      <vt:lpstr>Презентация PowerPoint</vt:lpstr>
      <vt:lpstr>Презентация PowerPoint</vt:lpstr>
      <vt:lpstr> Итоги работы Контрольной и Дисциплинарной комиссий СРО АКИ «Поволжье» за 2021 год   </vt:lpstr>
      <vt:lpstr>Презентация PowerPoint</vt:lpstr>
      <vt:lpstr>Презентация PowerPoint</vt:lpstr>
      <vt:lpstr>Тарифное регулирование: ищем решение</vt:lpstr>
      <vt:lpstr>Что делать? (наши советы)</vt:lpstr>
      <vt:lpstr>Презентация PowerPoint</vt:lpstr>
      <vt:lpstr>Презентация PowerPoint</vt:lpstr>
      <vt:lpstr>Кадастровый инженер – заявитель!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ЭЦП заказчика работ в РТ не требуется!</vt:lpstr>
      <vt:lpstr>Г) Дополнительные рекомендации</vt:lpstr>
      <vt:lpstr>Важно напомнить: в случае судебной процедуры…</vt:lpstr>
      <vt:lpstr>Новости СРО АКИ «Поволжье»  </vt:lpstr>
      <vt:lpstr>Годовое собрание членов СРО</vt:lpstr>
      <vt:lpstr>Повестка годового собрания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Количество кадастровых инженеров в СРО АКИ «Поволжье» на 15.04.2022 г.</vt:lpstr>
      <vt:lpstr> </vt:lpstr>
      <vt:lpstr>Сайт СРО АКИ «Поволжье» www.np-okirt.ru </vt:lpstr>
      <vt:lpstr> 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Operator</dc:creator>
  <cp:lastModifiedBy>Оператор</cp:lastModifiedBy>
  <cp:revision>3488</cp:revision>
  <cp:lastPrinted>2018-10-11T13:28:24Z</cp:lastPrinted>
  <dcterms:created xsi:type="dcterms:W3CDTF">2010-11-08T10:46:15Z</dcterms:created>
  <dcterms:modified xsi:type="dcterms:W3CDTF">2022-04-27T09:02:49Z</dcterms:modified>
</cp:coreProperties>
</file>